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91" r:id="rId5"/>
    <p:sldId id="313" r:id="rId6"/>
    <p:sldId id="385" r:id="rId7"/>
    <p:sldId id="310" r:id="rId8"/>
    <p:sldId id="293" r:id="rId9"/>
    <p:sldId id="294" r:id="rId10"/>
    <p:sldId id="381" r:id="rId11"/>
    <p:sldId id="382" r:id="rId12"/>
    <p:sldId id="296" r:id="rId13"/>
    <p:sldId id="374" r:id="rId14"/>
    <p:sldId id="389" r:id="rId15"/>
    <p:sldId id="388" r:id="rId16"/>
    <p:sldId id="298" r:id="rId17"/>
    <p:sldId id="312" r:id="rId18"/>
    <p:sldId id="383" r:id="rId19"/>
    <p:sldId id="360" r:id="rId20"/>
    <p:sldId id="284" r:id="rId21"/>
    <p:sldId id="297" r:id="rId22"/>
    <p:sldId id="321" r:id="rId23"/>
    <p:sldId id="379" r:id="rId24"/>
    <p:sldId id="299" r:id="rId25"/>
    <p:sldId id="300" r:id="rId26"/>
    <p:sldId id="301" r:id="rId27"/>
    <p:sldId id="378" r:id="rId28"/>
    <p:sldId id="377" r:id="rId29"/>
    <p:sldId id="376" r:id="rId30"/>
    <p:sldId id="30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0549" autoAdjust="0"/>
  </p:normalViewPr>
  <p:slideViewPr>
    <p:cSldViewPr snapToGrid="0" snapToObjects="1">
      <p:cViewPr varScale="1">
        <p:scale>
          <a:sx n="70" d="100"/>
          <a:sy n="70" d="100"/>
        </p:scale>
        <p:origin x="1795"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63E502E-FB79-4593-BEB3-38066309DBD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E9AFB0-C636-405D-B02D-C6F1B145C206}">
      <dgm:prSet/>
      <dgm:spPr/>
      <dgm:t>
        <a:bodyPr/>
        <a:lstStyle/>
        <a:p>
          <a:r>
            <a:rPr lang="en-GB"/>
            <a:t>Mental wellbeing </a:t>
          </a:r>
          <a:endParaRPr lang="en-US"/>
        </a:p>
      </dgm:t>
    </dgm:pt>
    <dgm:pt modelId="{2D43D7BF-BDA5-42E7-B1A3-B1CA286C5E7F}" type="parTrans" cxnId="{4D727A74-F1D8-4233-A862-655415E4B06B}">
      <dgm:prSet/>
      <dgm:spPr/>
      <dgm:t>
        <a:bodyPr/>
        <a:lstStyle/>
        <a:p>
          <a:endParaRPr lang="en-US"/>
        </a:p>
      </dgm:t>
    </dgm:pt>
    <dgm:pt modelId="{932C875B-EEEF-45F3-94E4-6A7390DA6DFA}" type="sibTrans" cxnId="{4D727A74-F1D8-4233-A862-655415E4B06B}">
      <dgm:prSet/>
      <dgm:spPr/>
      <dgm:t>
        <a:bodyPr/>
        <a:lstStyle/>
        <a:p>
          <a:endParaRPr lang="en-US"/>
        </a:p>
      </dgm:t>
    </dgm:pt>
    <dgm:pt modelId="{B977F2BD-943F-4D52-A8E8-6F574318A49B}">
      <dgm:prSet/>
      <dgm:spPr/>
      <dgm:t>
        <a:bodyPr/>
        <a:lstStyle/>
        <a:p>
          <a:r>
            <a:rPr lang="en-GB" b="0" dirty="0"/>
            <a:t>Internet safety and harms </a:t>
          </a:r>
          <a:endParaRPr lang="en-US" b="0" dirty="0"/>
        </a:p>
      </dgm:t>
    </dgm:pt>
    <dgm:pt modelId="{4FB9D1B9-6CEA-4B26-8793-3A2844671872}" type="parTrans" cxnId="{CB840381-9394-41CB-B41B-C70A9EE3851D}">
      <dgm:prSet/>
      <dgm:spPr/>
      <dgm:t>
        <a:bodyPr/>
        <a:lstStyle/>
        <a:p>
          <a:endParaRPr lang="en-US"/>
        </a:p>
      </dgm:t>
    </dgm:pt>
    <dgm:pt modelId="{AA6946FC-AA0F-4538-A585-75E551177C38}" type="sibTrans" cxnId="{CB840381-9394-41CB-B41B-C70A9EE3851D}">
      <dgm:prSet/>
      <dgm:spPr/>
      <dgm:t>
        <a:bodyPr/>
        <a:lstStyle/>
        <a:p>
          <a:endParaRPr lang="en-US"/>
        </a:p>
      </dgm:t>
    </dgm:pt>
    <dgm:pt modelId="{02BAF03B-944B-4A54-BCF7-ED1052FBCF60}">
      <dgm:prSet/>
      <dgm:spPr/>
      <dgm:t>
        <a:bodyPr/>
        <a:lstStyle/>
        <a:p>
          <a:r>
            <a:rPr lang="en-GB"/>
            <a:t>Physical health and fitness</a:t>
          </a:r>
          <a:endParaRPr lang="en-US"/>
        </a:p>
      </dgm:t>
    </dgm:pt>
    <dgm:pt modelId="{E3C98F33-2A29-4FD8-8999-4037385B452A}" type="parTrans" cxnId="{8245B797-F92A-4325-989B-B5766B66CB7E}">
      <dgm:prSet/>
      <dgm:spPr/>
      <dgm:t>
        <a:bodyPr/>
        <a:lstStyle/>
        <a:p>
          <a:endParaRPr lang="en-US"/>
        </a:p>
      </dgm:t>
    </dgm:pt>
    <dgm:pt modelId="{98BC0B34-9DFC-43B7-8669-C3B7C98AE8FF}" type="sibTrans" cxnId="{8245B797-F92A-4325-989B-B5766B66CB7E}">
      <dgm:prSet/>
      <dgm:spPr/>
      <dgm:t>
        <a:bodyPr/>
        <a:lstStyle/>
        <a:p>
          <a:endParaRPr lang="en-US"/>
        </a:p>
      </dgm:t>
    </dgm:pt>
    <dgm:pt modelId="{60B66135-12BA-45A7-9666-251681D1201D}">
      <dgm:prSet/>
      <dgm:spPr/>
      <dgm:t>
        <a:bodyPr/>
        <a:lstStyle/>
        <a:p>
          <a:r>
            <a:rPr lang="en-GB"/>
            <a:t>Healthy eating </a:t>
          </a:r>
          <a:endParaRPr lang="en-US"/>
        </a:p>
      </dgm:t>
    </dgm:pt>
    <dgm:pt modelId="{C640A1A7-08E5-4FFB-BF4C-A27C24DB9A4A}" type="parTrans" cxnId="{393E747F-FCA7-4507-932C-49296D07AC2B}">
      <dgm:prSet/>
      <dgm:spPr/>
      <dgm:t>
        <a:bodyPr/>
        <a:lstStyle/>
        <a:p>
          <a:endParaRPr lang="en-US"/>
        </a:p>
      </dgm:t>
    </dgm:pt>
    <dgm:pt modelId="{96167577-4A71-413D-8953-6B2041DCC7C6}" type="sibTrans" cxnId="{393E747F-FCA7-4507-932C-49296D07AC2B}">
      <dgm:prSet/>
      <dgm:spPr/>
      <dgm:t>
        <a:bodyPr/>
        <a:lstStyle/>
        <a:p>
          <a:endParaRPr lang="en-US"/>
        </a:p>
      </dgm:t>
    </dgm:pt>
    <dgm:pt modelId="{D36CAF7E-7FB2-4AC2-8F16-132A79C18E82}">
      <dgm:prSet/>
      <dgm:spPr/>
      <dgm:t>
        <a:bodyPr/>
        <a:lstStyle/>
        <a:p>
          <a:r>
            <a:rPr lang="en-GB"/>
            <a:t>Drugs, alcohol and tobacco</a:t>
          </a:r>
          <a:endParaRPr lang="en-US"/>
        </a:p>
      </dgm:t>
    </dgm:pt>
    <dgm:pt modelId="{B84F2FAB-C214-45A6-A15C-B65B74C2F7E2}" type="parTrans" cxnId="{E2EA8527-277E-402D-B808-C2684D7C4B79}">
      <dgm:prSet/>
      <dgm:spPr/>
      <dgm:t>
        <a:bodyPr/>
        <a:lstStyle/>
        <a:p>
          <a:endParaRPr lang="en-US"/>
        </a:p>
      </dgm:t>
    </dgm:pt>
    <dgm:pt modelId="{AB27205E-FA14-49F6-A411-18902F2E780E}" type="sibTrans" cxnId="{E2EA8527-277E-402D-B808-C2684D7C4B79}">
      <dgm:prSet/>
      <dgm:spPr/>
      <dgm:t>
        <a:bodyPr/>
        <a:lstStyle/>
        <a:p>
          <a:endParaRPr lang="en-US"/>
        </a:p>
      </dgm:t>
    </dgm:pt>
    <dgm:pt modelId="{9B482398-7BA2-41CE-AC14-2D661BA2DC68}">
      <dgm:prSet/>
      <dgm:spPr/>
      <dgm:t>
        <a:bodyPr/>
        <a:lstStyle/>
        <a:p>
          <a:r>
            <a:rPr lang="en-GB"/>
            <a:t>Health and prevention</a:t>
          </a:r>
          <a:endParaRPr lang="en-US"/>
        </a:p>
      </dgm:t>
    </dgm:pt>
    <dgm:pt modelId="{BBB766C5-3744-4A1A-88E9-6D302AB1B0AF}" type="parTrans" cxnId="{B4FC1F49-AD01-4C37-851B-1B9EF2955451}">
      <dgm:prSet/>
      <dgm:spPr/>
      <dgm:t>
        <a:bodyPr/>
        <a:lstStyle/>
        <a:p>
          <a:endParaRPr lang="en-US"/>
        </a:p>
      </dgm:t>
    </dgm:pt>
    <dgm:pt modelId="{EE5A7B7A-FE04-4AEA-B637-EF224487B1A3}" type="sibTrans" cxnId="{B4FC1F49-AD01-4C37-851B-1B9EF2955451}">
      <dgm:prSet/>
      <dgm:spPr/>
      <dgm:t>
        <a:bodyPr/>
        <a:lstStyle/>
        <a:p>
          <a:endParaRPr lang="en-US"/>
        </a:p>
      </dgm:t>
    </dgm:pt>
    <dgm:pt modelId="{74C15FDB-98CF-4869-A330-4758ABACAB62}">
      <dgm:prSet/>
      <dgm:spPr/>
      <dgm:t>
        <a:bodyPr/>
        <a:lstStyle/>
        <a:p>
          <a:r>
            <a:rPr lang="en-GB"/>
            <a:t>Basic first aid</a:t>
          </a:r>
          <a:endParaRPr lang="en-US"/>
        </a:p>
      </dgm:t>
    </dgm:pt>
    <dgm:pt modelId="{E2A41F6A-7CDE-459F-BEEE-563447F2382D}" type="parTrans" cxnId="{B3BF6BA9-42C8-455A-A1B8-35FE34BFA606}">
      <dgm:prSet/>
      <dgm:spPr/>
      <dgm:t>
        <a:bodyPr/>
        <a:lstStyle/>
        <a:p>
          <a:endParaRPr lang="en-US"/>
        </a:p>
      </dgm:t>
    </dgm:pt>
    <dgm:pt modelId="{D58DD57B-BF69-4D2B-8261-5A1D98F40BEB}" type="sibTrans" cxnId="{B3BF6BA9-42C8-455A-A1B8-35FE34BFA606}">
      <dgm:prSet/>
      <dgm:spPr/>
      <dgm:t>
        <a:bodyPr/>
        <a:lstStyle/>
        <a:p>
          <a:endParaRPr lang="en-US"/>
        </a:p>
      </dgm:t>
    </dgm:pt>
    <dgm:pt modelId="{1A864170-B57D-4DBB-BE23-D05015126937}">
      <dgm:prSet/>
      <dgm:spPr/>
      <dgm:t>
        <a:bodyPr/>
        <a:lstStyle/>
        <a:p>
          <a:r>
            <a:rPr lang="en-GB" b="0" dirty="0"/>
            <a:t>Changing adolescent body</a:t>
          </a:r>
          <a:endParaRPr lang="en-US" b="0" dirty="0"/>
        </a:p>
      </dgm:t>
    </dgm:pt>
    <dgm:pt modelId="{C5385605-9B74-4C06-A34F-5CD502027B15}" type="parTrans" cxnId="{DCC9C263-71A2-4403-B3D8-A51BD58E0D41}">
      <dgm:prSet/>
      <dgm:spPr/>
      <dgm:t>
        <a:bodyPr/>
        <a:lstStyle/>
        <a:p>
          <a:endParaRPr lang="en-US"/>
        </a:p>
      </dgm:t>
    </dgm:pt>
    <dgm:pt modelId="{8B0873D6-1449-428B-93D2-2FE2B1D16710}" type="sibTrans" cxnId="{DCC9C263-71A2-4403-B3D8-A51BD58E0D41}">
      <dgm:prSet/>
      <dgm:spPr/>
      <dgm:t>
        <a:bodyPr/>
        <a:lstStyle/>
        <a:p>
          <a:endParaRPr lang="en-US"/>
        </a:p>
      </dgm:t>
    </dgm:pt>
    <dgm:pt modelId="{AF92E831-A9FC-423F-A119-384D8FB1D54B}" type="pres">
      <dgm:prSet presAssocID="{863E502E-FB79-4593-BEB3-38066309DBDF}" presName="root" presStyleCnt="0">
        <dgm:presLayoutVars>
          <dgm:dir/>
          <dgm:resizeHandles val="exact"/>
        </dgm:presLayoutVars>
      </dgm:prSet>
      <dgm:spPr/>
    </dgm:pt>
    <dgm:pt modelId="{FB0F0163-639D-4C1D-8258-9346D181E21E}" type="pres">
      <dgm:prSet presAssocID="{81E9AFB0-C636-405D-B02D-C6F1B145C206}" presName="compNode" presStyleCnt="0"/>
      <dgm:spPr/>
    </dgm:pt>
    <dgm:pt modelId="{F1898EDF-4711-4DE4-A101-B3CDA6403D82}" type="pres">
      <dgm:prSet presAssocID="{81E9AFB0-C636-405D-B02D-C6F1B145C206}" presName="bgRect" presStyleLbl="bgShp" presStyleIdx="0" presStyleCnt="8"/>
      <dgm:spPr/>
    </dgm:pt>
    <dgm:pt modelId="{F1CC6F8E-20EF-483E-B90F-891FD3E89B25}" type="pres">
      <dgm:prSet presAssocID="{81E9AFB0-C636-405D-B02D-C6F1B145C20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FD851DFB-DFA6-4DCD-8E9D-722CBB6F4FDF}" type="pres">
      <dgm:prSet presAssocID="{81E9AFB0-C636-405D-B02D-C6F1B145C206}" presName="spaceRect" presStyleCnt="0"/>
      <dgm:spPr/>
    </dgm:pt>
    <dgm:pt modelId="{6884EB65-6D14-4B19-9DDD-6FCE31A235E1}" type="pres">
      <dgm:prSet presAssocID="{81E9AFB0-C636-405D-B02D-C6F1B145C206}" presName="parTx" presStyleLbl="revTx" presStyleIdx="0" presStyleCnt="8">
        <dgm:presLayoutVars>
          <dgm:chMax val="0"/>
          <dgm:chPref val="0"/>
        </dgm:presLayoutVars>
      </dgm:prSet>
      <dgm:spPr/>
    </dgm:pt>
    <dgm:pt modelId="{C88AD8D7-6AFB-4D30-A2EA-01EBE59497F3}" type="pres">
      <dgm:prSet presAssocID="{932C875B-EEEF-45F3-94E4-6A7390DA6DFA}" presName="sibTrans" presStyleCnt="0"/>
      <dgm:spPr/>
    </dgm:pt>
    <dgm:pt modelId="{DC0EFB75-EFBA-4F9E-9123-17519DFA110B}" type="pres">
      <dgm:prSet presAssocID="{B977F2BD-943F-4D52-A8E8-6F574318A49B}" presName="compNode" presStyleCnt="0"/>
      <dgm:spPr/>
    </dgm:pt>
    <dgm:pt modelId="{ED30917D-BE64-491C-B8FE-9E91A149E990}" type="pres">
      <dgm:prSet presAssocID="{B977F2BD-943F-4D52-A8E8-6F574318A49B}" presName="bgRect" presStyleLbl="bgShp" presStyleIdx="1" presStyleCnt="8"/>
      <dgm:spPr/>
    </dgm:pt>
    <dgm:pt modelId="{C5F70B0C-F057-48AD-AD5A-96771D019808}" type="pres">
      <dgm:prSet presAssocID="{B977F2BD-943F-4D52-A8E8-6F574318A49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E43C38B4-8001-4BE1-8646-7044EA8BEFF7}" type="pres">
      <dgm:prSet presAssocID="{B977F2BD-943F-4D52-A8E8-6F574318A49B}" presName="spaceRect" presStyleCnt="0"/>
      <dgm:spPr/>
    </dgm:pt>
    <dgm:pt modelId="{F04E4680-DB18-415B-8B8D-D590BF8E7867}" type="pres">
      <dgm:prSet presAssocID="{B977F2BD-943F-4D52-A8E8-6F574318A49B}" presName="parTx" presStyleLbl="revTx" presStyleIdx="1" presStyleCnt="8">
        <dgm:presLayoutVars>
          <dgm:chMax val="0"/>
          <dgm:chPref val="0"/>
        </dgm:presLayoutVars>
      </dgm:prSet>
      <dgm:spPr/>
    </dgm:pt>
    <dgm:pt modelId="{4599EEFD-099C-4069-827C-9631C3CD1A05}" type="pres">
      <dgm:prSet presAssocID="{AA6946FC-AA0F-4538-A585-75E551177C38}" presName="sibTrans" presStyleCnt="0"/>
      <dgm:spPr/>
    </dgm:pt>
    <dgm:pt modelId="{9BC8AA71-F266-49A2-8EAD-5385D93B30A7}" type="pres">
      <dgm:prSet presAssocID="{02BAF03B-944B-4A54-BCF7-ED1052FBCF60}" presName="compNode" presStyleCnt="0"/>
      <dgm:spPr/>
    </dgm:pt>
    <dgm:pt modelId="{74433D0E-EB99-46A9-907C-DB6DF9B7F51B}" type="pres">
      <dgm:prSet presAssocID="{02BAF03B-944B-4A54-BCF7-ED1052FBCF60}" presName="bgRect" presStyleLbl="bgShp" presStyleIdx="2" presStyleCnt="8"/>
      <dgm:spPr/>
    </dgm:pt>
    <dgm:pt modelId="{6F3052CD-CD00-4C4B-A434-0D4A6259EB39}" type="pres">
      <dgm:prSet presAssocID="{02BAF03B-944B-4A54-BCF7-ED1052FBCF6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bbell"/>
        </a:ext>
      </dgm:extLst>
    </dgm:pt>
    <dgm:pt modelId="{C21DA34D-CC59-4EDC-9C65-19126530A845}" type="pres">
      <dgm:prSet presAssocID="{02BAF03B-944B-4A54-BCF7-ED1052FBCF60}" presName="spaceRect" presStyleCnt="0"/>
      <dgm:spPr/>
    </dgm:pt>
    <dgm:pt modelId="{1336328D-ECF1-4F8B-AD3E-2FA5F848DB4C}" type="pres">
      <dgm:prSet presAssocID="{02BAF03B-944B-4A54-BCF7-ED1052FBCF60}" presName="parTx" presStyleLbl="revTx" presStyleIdx="2" presStyleCnt="8">
        <dgm:presLayoutVars>
          <dgm:chMax val="0"/>
          <dgm:chPref val="0"/>
        </dgm:presLayoutVars>
      </dgm:prSet>
      <dgm:spPr/>
    </dgm:pt>
    <dgm:pt modelId="{8D511414-D9E5-41B3-8D8A-015E4F178CED}" type="pres">
      <dgm:prSet presAssocID="{98BC0B34-9DFC-43B7-8669-C3B7C98AE8FF}" presName="sibTrans" presStyleCnt="0"/>
      <dgm:spPr/>
    </dgm:pt>
    <dgm:pt modelId="{471DBFAA-CA32-4DFA-86DA-D77188722473}" type="pres">
      <dgm:prSet presAssocID="{60B66135-12BA-45A7-9666-251681D1201D}" presName="compNode" presStyleCnt="0"/>
      <dgm:spPr/>
    </dgm:pt>
    <dgm:pt modelId="{B117F42B-E70E-48FE-A06A-CB7C7479FF8E}" type="pres">
      <dgm:prSet presAssocID="{60B66135-12BA-45A7-9666-251681D1201D}" presName="bgRect" presStyleLbl="bgShp" presStyleIdx="3" presStyleCnt="8"/>
      <dgm:spPr/>
    </dgm:pt>
    <dgm:pt modelId="{6C22E50D-5F3A-4559-AFC0-C8E59950D31C}" type="pres">
      <dgm:prSet presAssocID="{60B66135-12BA-45A7-9666-251681D1201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ruit Bowl"/>
        </a:ext>
      </dgm:extLst>
    </dgm:pt>
    <dgm:pt modelId="{7C2742DE-25BD-495D-A7BE-9CEDD0C37F35}" type="pres">
      <dgm:prSet presAssocID="{60B66135-12BA-45A7-9666-251681D1201D}" presName="spaceRect" presStyleCnt="0"/>
      <dgm:spPr/>
    </dgm:pt>
    <dgm:pt modelId="{D22E8072-5621-4D7C-98FB-1A54BBA38899}" type="pres">
      <dgm:prSet presAssocID="{60B66135-12BA-45A7-9666-251681D1201D}" presName="parTx" presStyleLbl="revTx" presStyleIdx="3" presStyleCnt="8">
        <dgm:presLayoutVars>
          <dgm:chMax val="0"/>
          <dgm:chPref val="0"/>
        </dgm:presLayoutVars>
      </dgm:prSet>
      <dgm:spPr/>
    </dgm:pt>
    <dgm:pt modelId="{2005A475-F2DA-4FBB-BEB3-DEE81951F58C}" type="pres">
      <dgm:prSet presAssocID="{96167577-4A71-413D-8953-6B2041DCC7C6}" presName="sibTrans" presStyleCnt="0"/>
      <dgm:spPr/>
    </dgm:pt>
    <dgm:pt modelId="{8E86071C-C1E6-4E03-AEA4-CA5A3D8DE656}" type="pres">
      <dgm:prSet presAssocID="{D36CAF7E-7FB2-4AC2-8F16-132A79C18E82}" presName="compNode" presStyleCnt="0"/>
      <dgm:spPr/>
    </dgm:pt>
    <dgm:pt modelId="{27CF28BF-03F3-484F-8212-0B22805F08EB}" type="pres">
      <dgm:prSet presAssocID="{D36CAF7E-7FB2-4AC2-8F16-132A79C18E82}" presName="bgRect" presStyleLbl="bgShp" presStyleIdx="4" presStyleCnt="8"/>
      <dgm:spPr/>
    </dgm:pt>
    <dgm:pt modelId="{020D0C6A-E29F-4D44-B204-D8DE1D4D6FB8}" type="pres">
      <dgm:prSet presAssocID="{D36CAF7E-7FB2-4AC2-8F16-132A79C18E8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oking"/>
        </a:ext>
      </dgm:extLst>
    </dgm:pt>
    <dgm:pt modelId="{CA158AC4-65FB-4359-827E-ABB74D9883F3}" type="pres">
      <dgm:prSet presAssocID="{D36CAF7E-7FB2-4AC2-8F16-132A79C18E82}" presName="spaceRect" presStyleCnt="0"/>
      <dgm:spPr/>
    </dgm:pt>
    <dgm:pt modelId="{5525D5B2-A3C7-4FC1-9C98-2CDC89619D37}" type="pres">
      <dgm:prSet presAssocID="{D36CAF7E-7FB2-4AC2-8F16-132A79C18E82}" presName="parTx" presStyleLbl="revTx" presStyleIdx="4" presStyleCnt="8">
        <dgm:presLayoutVars>
          <dgm:chMax val="0"/>
          <dgm:chPref val="0"/>
        </dgm:presLayoutVars>
      </dgm:prSet>
      <dgm:spPr/>
    </dgm:pt>
    <dgm:pt modelId="{6F6366F3-39E6-46C0-BEC8-77535080C77B}" type="pres">
      <dgm:prSet presAssocID="{AB27205E-FA14-49F6-A411-18902F2E780E}" presName="sibTrans" presStyleCnt="0"/>
      <dgm:spPr/>
    </dgm:pt>
    <dgm:pt modelId="{ACFFCC65-8316-46C8-9D41-284B759FE2D8}" type="pres">
      <dgm:prSet presAssocID="{9B482398-7BA2-41CE-AC14-2D661BA2DC68}" presName="compNode" presStyleCnt="0"/>
      <dgm:spPr/>
    </dgm:pt>
    <dgm:pt modelId="{AFBDDF00-3D4E-41D9-963E-EF09300D6714}" type="pres">
      <dgm:prSet presAssocID="{9B482398-7BA2-41CE-AC14-2D661BA2DC68}" presName="bgRect" presStyleLbl="bgShp" presStyleIdx="5" presStyleCnt="8"/>
      <dgm:spPr/>
    </dgm:pt>
    <dgm:pt modelId="{D8F15AE7-2F3E-4FBC-A561-6B11338A9F89}" type="pres">
      <dgm:prSet presAssocID="{9B482398-7BA2-41CE-AC14-2D661BA2DC6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tor"/>
        </a:ext>
      </dgm:extLst>
    </dgm:pt>
    <dgm:pt modelId="{3E6A348B-2B46-46CB-A67F-0EEBD933426A}" type="pres">
      <dgm:prSet presAssocID="{9B482398-7BA2-41CE-AC14-2D661BA2DC68}" presName="spaceRect" presStyleCnt="0"/>
      <dgm:spPr/>
    </dgm:pt>
    <dgm:pt modelId="{B483524F-8ABD-42E8-94BE-CBC3BDE2B5A2}" type="pres">
      <dgm:prSet presAssocID="{9B482398-7BA2-41CE-AC14-2D661BA2DC68}" presName="parTx" presStyleLbl="revTx" presStyleIdx="5" presStyleCnt="8">
        <dgm:presLayoutVars>
          <dgm:chMax val="0"/>
          <dgm:chPref val="0"/>
        </dgm:presLayoutVars>
      </dgm:prSet>
      <dgm:spPr/>
    </dgm:pt>
    <dgm:pt modelId="{B10E98FE-E210-4666-84AA-CAD1F9B9EBCB}" type="pres">
      <dgm:prSet presAssocID="{EE5A7B7A-FE04-4AEA-B637-EF224487B1A3}" presName="sibTrans" presStyleCnt="0"/>
      <dgm:spPr/>
    </dgm:pt>
    <dgm:pt modelId="{E2888063-A839-4C68-BCFF-658D19C5B1EB}" type="pres">
      <dgm:prSet presAssocID="{74C15FDB-98CF-4869-A330-4758ABACAB62}" presName="compNode" presStyleCnt="0"/>
      <dgm:spPr/>
    </dgm:pt>
    <dgm:pt modelId="{ED3FFBED-E6E8-4CB4-9B3A-93EBB1D4C404}" type="pres">
      <dgm:prSet presAssocID="{74C15FDB-98CF-4869-A330-4758ABACAB62}" presName="bgRect" presStyleLbl="bgShp" presStyleIdx="6" presStyleCnt="8"/>
      <dgm:spPr/>
    </dgm:pt>
    <dgm:pt modelId="{270822A6-02EC-46BD-8EF2-0C673B972DCE}" type="pres">
      <dgm:prSet presAssocID="{74C15FDB-98CF-4869-A330-4758ABACAB6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dical"/>
        </a:ext>
      </dgm:extLst>
    </dgm:pt>
    <dgm:pt modelId="{ECFC89DF-A7A9-49F7-894C-D6ED9CD2D074}" type="pres">
      <dgm:prSet presAssocID="{74C15FDB-98CF-4869-A330-4758ABACAB62}" presName="spaceRect" presStyleCnt="0"/>
      <dgm:spPr/>
    </dgm:pt>
    <dgm:pt modelId="{1BEAB2D6-9403-494C-9944-D9B59D32E0E0}" type="pres">
      <dgm:prSet presAssocID="{74C15FDB-98CF-4869-A330-4758ABACAB62}" presName="parTx" presStyleLbl="revTx" presStyleIdx="6" presStyleCnt="8">
        <dgm:presLayoutVars>
          <dgm:chMax val="0"/>
          <dgm:chPref val="0"/>
        </dgm:presLayoutVars>
      </dgm:prSet>
      <dgm:spPr/>
    </dgm:pt>
    <dgm:pt modelId="{7D865F05-75A2-4277-B761-79DF797D1850}" type="pres">
      <dgm:prSet presAssocID="{D58DD57B-BF69-4D2B-8261-5A1D98F40BEB}" presName="sibTrans" presStyleCnt="0"/>
      <dgm:spPr/>
    </dgm:pt>
    <dgm:pt modelId="{4E0BEB5C-0CE6-4DD0-8758-FBB480B86762}" type="pres">
      <dgm:prSet presAssocID="{1A864170-B57D-4DBB-BE23-D05015126937}" presName="compNode" presStyleCnt="0"/>
      <dgm:spPr/>
    </dgm:pt>
    <dgm:pt modelId="{D2D5557F-03CF-4303-A59C-9AA28A6853C8}" type="pres">
      <dgm:prSet presAssocID="{1A864170-B57D-4DBB-BE23-D05015126937}" presName="bgRect" presStyleLbl="bgShp" presStyleIdx="7" presStyleCnt="8"/>
      <dgm:spPr/>
    </dgm:pt>
    <dgm:pt modelId="{F84A0748-17CB-44E6-865F-C8D5E0E03BC6}" type="pres">
      <dgm:prSet presAssocID="{1A864170-B57D-4DBB-BE23-D0501512693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Inpatient"/>
        </a:ext>
      </dgm:extLst>
    </dgm:pt>
    <dgm:pt modelId="{365E57E9-B79D-4B63-8616-A6F70CE9775D}" type="pres">
      <dgm:prSet presAssocID="{1A864170-B57D-4DBB-BE23-D05015126937}" presName="spaceRect" presStyleCnt="0"/>
      <dgm:spPr/>
    </dgm:pt>
    <dgm:pt modelId="{8BB869B6-5948-445B-B8D7-94ABFFC97F30}" type="pres">
      <dgm:prSet presAssocID="{1A864170-B57D-4DBB-BE23-D05015126937}" presName="parTx" presStyleLbl="revTx" presStyleIdx="7" presStyleCnt="8">
        <dgm:presLayoutVars>
          <dgm:chMax val="0"/>
          <dgm:chPref val="0"/>
        </dgm:presLayoutVars>
      </dgm:prSet>
      <dgm:spPr/>
    </dgm:pt>
  </dgm:ptLst>
  <dgm:cxnLst>
    <dgm:cxn modelId="{7217651D-660C-49AF-AB57-144DCFD7E089}" type="presOf" srcId="{B977F2BD-943F-4D52-A8E8-6F574318A49B}" destId="{F04E4680-DB18-415B-8B8D-D590BF8E7867}" srcOrd="0" destOrd="0" presId="urn:microsoft.com/office/officeart/2018/2/layout/IconVerticalSolidList"/>
    <dgm:cxn modelId="{BD557E26-30D0-49C1-9A5E-03C70E3A6107}" type="presOf" srcId="{60B66135-12BA-45A7-9666-251681D1201D}" destId="{D22E8072-5621-4D7C-98FB-1A54BBA38899}" srcOrd="0" destOrd="0" presId="urn:microsoft.com/office/officeart/2018/2/layout/IconVerticalSolidList"/>
    <dgm:cxn modelId="{E2EA8527-277E-402D-B808-C2684D7C4B79}" srcId="{863E502E-FB79-4593-BEB3-38066309DBDF}" destId="{D36CAF7E-7FB2-4AC2-8F16-132A79C18E82}" srcOrd="4" destOrd="0" parTransId="{B84F2FAB-C214-45A6-A15C-B65B74C2F7E2}" sibTransId="{AB27205E-FA14-49F6-A411-18902F2E780E}"/>
    <dgm:cxn modelId="{DCC9C263-71A2-4403-B3D8-A51BD58E0D41}" srcId="{863E502E-FB79-4593-BEB3-38066309DBDF}" destId="{1A864170-B57D-4DBB-BE23-D05015126937}" srcOrd="7" destOrd="0" parTransId="{C5385605-9B74-4C06-A34F-5CD502027B15}" sibTransId="{8B0873D6-1449-428B-93D2-2FE2B1D16710}"/>
    <dgm:cxn modelId="{B4FC1F49-AD01-4C37-851B-1B9EF2955451}" srcId="{863E502E-FB79-4593-BEB3-38066309DBDF}" destId="{9B482398-7BA2-41CE-AC14-2D661BA2DC68}" srcOrd="5" destOrd="0" parTransId="{BBB766C5-3744-4A1A-88E9-6D302AB1B0AF}" sibTransId="{EE5A7B7A-FE04-4AEA-B637-EF224487B1A3}"/>
    <dgm:cxn modelId="{55EE8A6C-1D13-471F-AE5F-54228ACBBA59}" type="presOf" srcId="{74C15FDB-98CF-4869-A330-4758ABACAB62}" destId="{1BEAB2D6-9403-494C-9944-D9B59D32E0E0}" srcOrd="0" destOrd="0" presId="urn:microsoft.com/office/officeart/2018/2/layout/IconVerticalSolidList"/>
    <dgm:cxn modelId="{FEEDAB50-053B-4BCF-96B9-6502FF3FFB9C}" type="presOf" srcId="{81E9AFB0-C636-405D-B02D-C6F1B145C206}" destId="{6884EB65-6D14-4B19-9DDD-6FCE31A235E1}" srcOrd="0" destOrd="0" presId="urn:microsoft.com/office/officeart/2018/2/layout/IconVerticalSolidList"/>
    <dgm:cxn modelId="{4D727A74-F1D8-4233-A862-655415E4B06B}" srcId="{863E502E-FB79-4593-BEB3-38066309DBDF}" destId="{81E9AFB0-C636-405D-B02D-C6F1B145C206}" srcOrd="0" destOrd="0" parTransId="{2D43D7BF-BDA5-42E7-B1A3-B1CA286C5E7F}" sibTransId="{932C875B-EEEF-45F3-94E4-6A7390DA6DFA}"/>
    <dgm:cxn modelId="{393E747F-FCA7-4507-932C-49296D07AC2B}" srcId="{863E502E-FB79-4593-BEB3-38066309DBDF}" destId="{60B66135-12BA-45A7-9666-251681D1201D}" srcOrd="3" destOrd="0" parTransId="{C640A1A7-08E5-4FFB-BF4C-A27C24DB9A4A}" sibTransId="{96167577-4A71-413D-8953-6B2041DCC7C6}"/>
    <dgm:cxn modelId="{CB840381-9394-41CB-B41B-C70A9EE3851D}" srcId="{863E502E-FB79-4593-BEB3-38066309DBDF}" destId="{B977F2BD-943F-4D52-A8E8-6F574318A49B}" srcOrd="1" destOrd="0" parTransId="{4FB9D1B9-6CEA-4B26-8793-3A2844671872}" sibTransId="{AA6946FC-AA0F-4538-A585-75E551177C38}"/>
    <dgm:cxn modelId="{60857986-709B-4F41-8B24-9A698F883506}" type="presOf" srcId="{02BAF03B-944B-4A54-BCF7-ED1052FBCF60}" destId="{1336328D-ECF1-4F8B-AD3E-2FA5F848DB4C}" srcOrd="0" destOrd="0" presId="urn:microsoft.com/office/officeart/2018/2/layout/IconVerticalSolidList"/>
    <dgm:cxn modelId="{EDDF688B-6EA4-468E-981D-AE0251CEA5EC}" type="presOf" srcId="{9B482398-7BA2-41CE-AC14-2D661BA2DC68}" destId="{B483524F-8ABD-42E8-94BE-CBC3BDE2B5A2}" srcOrd="0" destOrd="0" presId="urn:microsoft.com/office/officeart/2018/2/layout/IconVerticalSolidList"/>
    <dgm:cxn modelId="{8245B797-F92A-4325-989B-B5766B66CB7E}" srcId="{863E502E-FB79-4593-BEB3-38066309DBDF}" destId="{02BAF03B-944B-4A54-BCF7-ED1052FBCF60}" srcOrd="2" destOrd="0" parTransId="{E3C98F33-2A29-4FD8-8999-4037385B452A}" sibTransId="{98BC0B34-9DFC-43B7-8669-C3B7C98AE8FF}"/>
    <dgm:cxn modelId="{FE0452A7-A55A-4539-BD5C-44BFF4F7C27E}" type="presOf" srcId="{863E502E-FB79-4593-BEB3-38066309DBDF}" destId="{AF92E831-A9FC-423F-A119-384D8FB1D54B}" srcOrd="0" destOrd="0" presId="urn:microsoft.com/office/officeart/2018/2/layout/IconVerticalSolidList"/>
    <dgm:cxn modelId="{B3BF6BA9-42C8-455A-A1B8-35FE34BFA606}" srcId="{863E502E-FB79-4593-BEB3-38066309DBDF}" destId="{74C15FDB-98CF-4869-A330-4758ABACAB62}" srcOrd="6" destOrd="0" parTransId="{E2A41F6A-7CDE-459F-BEEE-563447F2382D}" sibTransId="{D58DD57B-BF69-4D2B-8261-5A1D98F40BEB}"/>
    <dgm:cxn modelId="{DF1614CE-0E54-4119-AE13-7F0AAEE77654}" type="presOf" srcId="{1A864170-B57D-4DBB-BE23-D05015126937}" destId="{8BB869B6-5948-445B-B8D7-94ABFFC97F30}" srcOrd="0" destOrd="0" presId="urn:microsoft.com/office/officeart/2018/2/layout/IconVerticalSolidList"/>
    <dgm:cxn modelId="{ED1B79D1-FE10-49F3-868D-3CE89F453BAC}" type="presOf" srcId="{D36CAF7E-7FB2-4AC2-8F16-132A79C18E82}" destId="{5525D5B2-A3C7-4FC1-9C98-2CDC89619D37}" srcOrd="0" destOrd="0" presId="urn:microsoft.com/office/officeart/2018/2/layout/IconVerticalSolidList"/>
    <dgm:cxn modelId="{ED9F56AF-7D6B-4D99-9B58-FD08516028C6}" type="presParOf" srcId="{AF92E831-A9FC-423F-A119-384D8FB1D54B}" destId="{FB0F0163-639D-4C1D-8258-9346D181E21E}" srcOrd="0" destOrd="0" presId="urn:microsoft.com/office/officeart/2018/2/layout/IconVerticalSolidList"/>
    <dgm:cxn modelId="{37EA8C78-8EAD-4B2A-A86B-20B2CF3F87FC}" type="presParOf" srcId="{FB0F0163-639D-4C1D-8258-9346D181E21E}" destId="{F1898EDF-4711-4DE4-A101-B3CDA6403D82}" srcOrd="0" destOrd="0" presId="urn:microsoft.com/office/officeart/2018/2/layout/IconVerticalSolidList"/>
    <dgm:cxn modelId="{824F2FF0-8622-47BE-8433-1682BBFFCED5}" type="presParOf" srcId="{FB0F0163-639D-4C1D-8258-9346D181E21E}" destId="{F1CC6F8E-20EF-483E-B90F-891FD3E89B25}" srcOrd="1" destOrd="0" presId="urn:microsoft.com/office/officeart/2018/2/layout/IconVerticalSolidList"/>
    <dgm:cxn modelId="{73B836AB-11BF-45A6-BAC8-FC89BEB08AE9}" type="presParOf" srcId="{FB0F0163-639D-4C1D-8258-9346D181E21E}" destId="{FD851DFB-DFA6-4DCD-8E9D-722CBB6F4FDF}" srcOrd="2" destOrd="0" presId="urn:microsoft.com/office/officeart/2018/2/layout/IconVerticalSolidList"/>
    <dgm:cxn modelId="{3C195BB5-82F8-467E-8369-2CDB86203363}" type="presParOf" srcId="{FB0F0163-639D-4C1D-8258-9346D181E21E}" destId="{6884EB65-6D14-4B19-9DDD-6FCE31A235E1}" srcOrd="3" destOrd="0" presId="urn:microsoft.com/office/officeart/2018/2/layout/IconVerticalSolidList"/>
    <dgm:cxn modelId="{AE398B79-C0FB-4433-A176-8ED2E1E41B21}" type="presParOf" srcId="{AF92E831-A9FC-423F-A119-384D8FB1D54B}" destId="{C88AD8D7-6AFB-4D30-A2EA-01EBE59497F3}" srcOrd="1" destOrd="0" presId="urn:microsoft.com/office/officeart/2018/2/layout/IconVerticalSolidList"/>
    <dgm:cxn modelId="{90E42A5C-B541-443E-8D16-275A4E25493F}" type="presParOf" srcId="{AF92E831-A9FC-423F-A119-384D8FB1D54B}" destId="{DC0EFB75-EFBA-4F9E-9123-17519DFA110B}" srcOrd="2" destOrd="0" presId="urn:microsoft.com/office/officeart/2018/2/layout/IconVerticalSolidList"/>
    <dgm:cxn modelId="{74648DFF-6F68-4FF3-9A8D-C453C563E687}" type="presParOf" srcId="{DC0EFB75-EFBA-4F9E-9123-17519DFA110B}" destId="{ED30917D-BE64-491C-B8FE-9E91A149E990}" srcOrd="0" destOrd="0" presId="urn:microsoft.com/office/officeart/2018/2/layout/IconVerticalSolidList"/>
    <dgm:cxn modelId="{52CAF6C1-90E8-4AF1-AC2C-89A1D680E6B4}" type="presParOf" srcId="{DC0EFB75-EFBA-4F9E-9123-17519DFA110B}" destId="{C5F70B0C-F057-48AD-AD5A-96771D019808}" srcOrd="1" destOrd="0" presId="urn:microsoft.com/office/officeart/2018/2/layout/IconVerticalSolidList"/>
    <dgm:cxn modelId="{081B5795-BB6A-43A2-A046-77BB1B9F688D}" type="presParOf" srcId="{DC0EFB75-EFBA-4F9E-9123-17519DFA110B}" destId="{E43C38B4-8001-4BE1-8646-7044EA8BEFF7}" srcOrd="2" destOrd="0" presId="urn:microsoft.com/office/officeart/2018/2/layout/IconVerticalSolidList"/>
    <dgm:cxn modelId="{8A178775-CC6A-40C7-B978-0C7125232115}" type="presParOf" srcId="{DC0EFB75-EFBA-4F9E-9123-17519DFA110B}" destId="{F04E4680-DB18-415B-8B8D-D590BF8E7867}" srcOrd="3" destOrd="0" presId="urn:microsoft.com/office/officeart/2018/2/layout/IconVerticalSolidList"/>
    <dgm:cxn modelId="{B5F7E52D-A28C-4C8E-8279-2409F117C927}" type="presParOf" srcId="{AF92E831-A9FC-423F-A119-384D8FB1D54B}" destId="{4599EEFD-099C-4069-827C-9631C3CD1A05}" srcOrd="3" destOrd="0" presId="urn:microsoft.com/office/officeart/2018/2/layout/IconVerticalSolidList"/>
    <dgm:cxn modelId="{063782EE-CFEF-4A6B-993C-377EDE438C38}" type="presParOf" srcId="{AF92E831-A9FC-423F-A119-384D8FB1D54B}" destId="{9BC8AA71-F266-49A2-8EAD-5385D93B30A7}" srcOrd="4" destOrd="0" presId="urn:microsoft.com/office/officeart/2018/2/layout/IconVerticalSolidList"/>
    <dgm:cxn modelId="{7CBF6550-3E69-49D8-9CF1-BA87E8C2205A}" type="presParOf" srcId="{9BC8AA71-F266-49A2-8EAD-5385D93B30A7}" destId="{74433D0E-EB99-46A9-907C-DB6DF9B7F51B}" srcOrd="0" destOrd="0" presId="urn:microsoft.com/office/officeart/2018/2/layout/IconVerticalSolidList"/>
    <dgm:cxn modelId="{50607D66-5FE0-4CEB-83C4-E767B41CC261}" type="presParOf" srcId="{9BC8AA71-F266-49A2-8EAD-5385D93B30A7}" destId="{6F3052CD-CD00-4C4B-A434-0D4A6259EB39}" srcOrd="1" destOrd="0" presId="urn:microsoft.com/office/officeart/2018/2/layout/IconVerticalSolidList"/>
    <dgm:cxn modelId="{20D04A79-3144-4659-8F66-9E0437CDE762}" type="presParOf" srcId="{9BC8AA71-F266-49A2-8EAD-5385D93B30A7}" destId="{C21DA34D-CC59-4EDC-9C65-19126530A845}" srcOrd="2" destOrd="0" presId="urn:microsoft.com/office/officeart/2018/2/layout/IconVerticalSolidList"/>
    <dgm:cxn modelId="{3073C052-1B67-43B8-87BE-8DD08EB5E183}" type="presParOf" srcId="{9BC8AA71-F266-49A2-8EAD-5385D93B30A7}" destId="{1336328D-ECF1-4F8B-AD3E-2FA5F848DB4C}" srcOrd="3" destOrd="0" presId="urn:microsoft.com/office/officeart/2018/2/layout/IconVerticalSolidList"/>
    <dgm:cxn modelId="{4F9C416B-5930-44FE-880B-6AC195D9664F}" type="presParOf" srcId="{AF92E831-A9FC-423F-A119-384D8FB1D54B}" destId="{8D511414-D9E5-41B3-8D8A-015E4F178CED}" srcOrd="5" destOrd="0" presId="urn:microsoft.com/office/officeart/2018/2/layout/IconVerticalSolidList"/>
    <dgm:cxn modelId="{00D7FB80-9E87-4D39-9B2D-A66681BF8384}" type="presParOf" srcId="{AF92E831-A9FC-423F-A119-384D8FB1D54B}" destId="{471DBFAA-CA32-4DFA-86DA-D77188722473}" srcOrd="6" destOrd="0" presId="urn:microsoft.com/office/officeart/2018/2/layout/IconVerticalSolidList"/>
    <dgm:cxn modelId="{CA2F9C68-C8A6-4266-ACB3-804199BA2F98}" type="presParOf" srcId="{471DBFAA-CA32-4DFA-86DA-D77188722473}" destId="{B117F42B-E70E-48FE-A06A-CB7C7479FF8E}" srcOrd="0" destOrd="0" presId="urn:microsoft.com/office/officeart/2018/2/layout/IconVerticalSolidList"/>
    <dgm:cxn modelId="{41F4BE9E-CA88-4175-B608-65C22C3620EA}" type="presParOf" srcId="{471DBFAA-CA32-4DFA-86DA-D77188722473}" destId="{6C22E50D-5F3A-4559-AFC0-C8E59950D31C}" srcOrd="1" destOrd="0" presId="urn:microsoft.com/office/officeart/2018/2/layout/IconVerticalSolidList"/>
    <dgm:cxn modelId="{E11847D9-8F0B-4544-8674-A67CACC98CC1}" type="presParOf" srcId="{471DBFAA-CA32-4DFA-86DA-D77188722473}" destId="{7C2742DE-25BD-495D-A7BE-9CEDD0C37F35}" srcOrd="2" destOrd="0" presId="urn:microsoft.com/office/officeart/2018/2/layout/IconVerticalSolidList"/>
    <dgm:cxn modelId="{03B70D03-31CC-483D-9C42-2CA9E6988666}" type="presParOf" srcId="{471DBFAA-CA32-4DFA-86DA-D77188722473}" destId="{D22E8072-5621-4D7C-98FB-1A54BBA38899}" srcOrd="3" destOrd="0" presId="urn:microsoft.com/office/officeart/2018/2/layout/IconVerticalSolidList"/>
    <dgm:cxn modelId="{51D3C70E-FF5E-4AFA-BB31-F4E0F5EF228A}" type="presParOf" srcId="{AF92E831-A9FC-423F-A119-384D8FB1D54B}" destId="{2005A475-F2DA-4FBB-BEB3-DEE81951F58C}" srcOrd="7" destOrd="0" presId="urn:microsoft.com/office/officeart/2018/2/layout/IconVerticalSolidList"/>
    <dgm:cxn modelId="{6B337A73-F7E3-474F-979D-2EB130393B32}" type="presParOf" srcId="{AF92E831-A9FC-423F-A119-384D8FB1D54B}" destId="{8E86071C-C1E6-4E03-AEA4-CA5A3D8DE656}" srcOrd="8" destOrd="0" presId="urn:microsoft.com/office/officeart/2018/2/layout/IconVerticalSolidList"/>
    <dgm:cxn modelId="{433F2DB9-6F60-4CE7-9739-4867D109618A}" type="presParOf" srcId="{8E86071C-C1E6-4E03-AEA4-CA5A3D8DE656}" destId="{27CF28BF-03F3-484F-8212-0B22805F08EB}" srcOrd="0" destOrd="0" presId="urn:microsoft.com/office/officeart/2018/2/layout/IconVerticalSolidList"/>
    <dgm:cxn modelId="{D494CC9D-E33E-447E-A33E-FC54DD5667C4}" type="presParOf" srcId="{8E86071C-C1E6-4E03-AEA4-CA5A3D8DE656}" destId="{020D0C6A-E29F-4D44-B204-D8DE1D4D6FB8}" srcOrd="1" destOrd="0" presId="urn:microsoft.com/office/officeart/2018/2/layout/IconVerticalSolidList"/>
    <dgm:cxn modelId="{0C4B31D5-4A8A-4A7A-91A7-75C7918B80D5}" type="presParOf" srcId="{8E86071C-C1E6-4E03-AEA4-CA5A3D8DE656}" destId="{CA158AC4-65FB-4359-827E-ABB74D9883F3}" srcOrd="2" destOrd="0" presId="urn:microsoft.com/office/officeart/2018/2/layout/IconVerticalSolidList"/>
    <dgm:cxn modelId="{3302D5C2-83E0-42AC-87DB-EBE6792D3F94}" type="presParOf" srcId="{8E86071C-C1E6-4E03-AEA4-CA5A3D8DE656}" destId="{5525D5B2-A3C7-4FC1-9C98-2CDC89619D37}" srcOrd="3" destOrd="0" presId="urn:microsoft.com/office/officeart/2018/2/layout/IconVerticalSolidList"/>
    <dgm:cxn modelId="{F577CD6D-78DA-4FBF-9F19-A33D6A455CCB}" type="presParOf" srcId="{AF92E831-A9FC-423F-A119-384D8FB1D54B}" destId="{6F6366F3-39E6-46C0-BEC8-77535080C77B}" srcOrd="9" destOrd="0" presId="urn:microsoft.com/office/officeart/2018/2/layout/IconVerticalSolidList"/>
    <dgm:cxn modelId="{B2D1C7D2-C132-4798-AE69-5878C8436982}" type="presParOf" srcId="{AF92E831-A9FC-423F-A119-384D8FB1D54B}" destId="{ACFFCC65-8316-46C8-9D41-284B759FE2D8}" srcOrd="10" destOrd="0" presId="urn:microsoft.com/office/officeart/2018/2/layout/IconVerticalSolidList"/>
    <dgm:cxn modelId="{4F85AD13-301E-4006-B01D-C4904A65A08F}" type="presParOf" srcId="{ACFFCC65-8316-46C8-9D41-284B759FE2D8}" destId="{AFBDDF00-3D4E-41D9-963E-EF09300D6714}" srcOrd="0" destOrd="0" presId="urn:microsoft.com/office/officeart/2018/2/layout/IconVerticalSolidList"/>
    <dgm:cxn modelId="{3B03A9EA-24F3-4E53-8E7F-6564B40724D4}" type="presParOf" srcId="{ACFFCC65-8316-46C8-9D41-284B759FE2D8}" destId="{D8F15AE7-2F3E-4FBC-A561-6B11338A9F89}" srcOrd="1" destOrd="0" presId="urn:microsoft.com/office/officeart/2018/2/layout/IconVerticalSolidList"/>
    <dgm:cxn modelId="{EDAE0563-61B3-46CE-BAE8-D592F2C63633}" type="presParOf" srcId="{ACFFCC65-8316-46C8-9D41-284B759FE2D8}" destId="{3E6A348B-2B46-46CB-A67F-0EEBD933426A}" srcOrd="2" destOrd="0" presId="urn:microsoft.com/office/officeart/2018/2/layout/IconVerticalSolidList"/>
    <dgm:cxn modelId="{9B19D765-A504-4974-9BE7-1FE469ECD467}" type="presParOf" srcId="{ACFFCC65-8316-46C8-9D41-284B759FE2D8}" destId="{B483524F-8ABD-42E8-94BE-CBC3BDE2B5A2}" srcOrd="3" destOrd="0" presId="urn:microsoft.com/office/officeart/2018/2/layout/IconVerticalSolidList"/>
    <dgm:cxn modelId="{2E6A9105-5DE8-489E-B50C-C2EA9FE19503}" type="presParOf" srcId="{AF92E831-A9FC-423F-A119-384D8FB1D54B}" destId="{B10E98FE-E210-4666-84AA-CAD1F9B9EBCB}" srcOrd="11" destOrd="0" presId="urn:microsoft.com/office/officeart/2018/2/layout/IconVerticalSolidList"/>
    <dgm:cxn modelId="{F5E85E83-F99D-430B-8252-8A3CC3082538}" type="presParOf" srcId="{AF92E831-A9FC-423F-A119-384D8FB1D54B}" destId="{E2888063-A839-4C68-BCFF-658D19C5B1EB}" srcOrd="12" destOrd="0" presId="urn:microsoft.com/office/officeart/2018/2/layout/IconVerticalSolidList"/>
    <dgm:cxn modelId="{98AD355C-5117-409B-A6B6-13BED52EBB10}" type="presParOf" srcId="{E2888063-A839-4C68-BCFF-658D19C5B1EB}" destId="{ED3FFBED-E6E8-4CB4-9B3A-93EBB1D4C404}" srcOrd="0" destOrd="0" presId="urn:microsoft.com/office/officeart/2018/2/layout/IconVerticalSolidList"/>
    <dgm:cxn modelId="{FC5812E6-B0C8-49F1-B755-B58B61C5C61D}" type="presParOf" srcId="{E2888063-A839-4C68-BCFF-658D19C5B1EB}" destId="{270822A6-02EC-46BD-8EF2-0C673B972DCE}" srcOrd="1" destOrd="0" presId="urn:microsoft.com/office/officeart/2018/2/layout/IconVerticalSolidList"/>
    <dgm:cxn modelId="{521BCDA3-8CA9-48AC-9930-420C5DCA4A55}" type="presParOf" srcId="{E2888063-A839-4C68-BCFF-658D19C5B1EB}" destId="{ECFC89DF-A7A9-49F7-894C-D6ED9CD2D074}" srcOrd="2" destOrd="0" presId="urn:microsoft.com/office/officeart/2018/2/layout/IconVerticalSolidList"/>
    <dgm:cxn modelId="{0EBC0C96-CD7D-483C-B50F-D89F72289718}" type="presParOf" srcId="{E2888063-A839-4C68-BCFF-658D19C5B1EB}" destId="{1BEAB2D6-9403-494C-9944-D9B59D32E0E0}" srcOrd="3" destOrd="0" presId="urn:microsoft.com/office/officeart/2018/2/layout/IconVerticalSolidList"/>
    <dgm:cxn modelId="{0F38E1BC-D63C-4172-8BFC-E4E42A65D46E}" type="presParOf" srcId="{AF92E831-A9FC-423F-A119-384D8FB1D54B}" destId="{7D865F05-75A2-4277-B761-79DF797D1850}" srcOrd="13" destOrd="0" presId="urn:microsoft.com/office/officeart/2018/2/layout/IconVerticalSolidList"/>
    <dgm:cxn modelId="{7E840114-42FA-4339-9C49-4BDB05FA5E4F}" type="presParOf" srcId="{AF92E831-A9FC-423F-A119-384D8FB1D54B}" destId="{4E0BEB5C-0CE6-4DD0-8758-FBB480B86762}" srcOrd="14" destOrd="0" presId="urn:microsoft.com/office/officeart/2018/2/layout/IconVerticalSolidList"/>
    <dgm:cxn modelId="{8683B63F-1CD7-47ED-9A03-1EF64896936E}" type="presParOf" srcId="{4E0BEB5C-0CE6-4DD0-8758-FBB480B86762}" destId="{D2D5557F-03CF-4303-A59C-9AA28A6853C8}" srcOrd="0" destOrd="0" presId="urn:microsoft.com/office/officeart/2018/2/layout/IconVerticalSolidList"/>
    <dgm:cxn modelId="{60A9777A-0393-4587-92BD-AEF787B8A82E}" type="presParOf" srcId="{4E0BEB5C-0CE6-4DD0-8758-FBB480B86762}" destId="{F84A0748-17CB-44E6-865F-C8D5E0E03BC6}" srcOrd="1" destOrd="0" presId="urn:microsoft.com/office/officeart/2018/2/layout/IconVerticalSolidList"/>
    <dgm:cxn modelId="{A22A6AE8-ABFA-4681-98C0-A8792715FF46}" type="presParOf" srcId="{4E0BEB5C-0CE6-4DD0-8758-FBB480B86762}" destId="{365E57E9-B79D-4B63-8616-A6F70CE9775D}" srcOrd="2" destOrd="0" presId="urn:microsoft.com/office/officeart/2018/2/layout/IconVerticalSolidList"/>
    <dgm:cxn modelId="{E8A1ED91-4A3F-4A9E-A259-D3C4FA3FD37D}" type="presParOf" srcId="{4E0BEB5C-0CE6-4DD0-8758-FBB480B86762}" destId="{8BB869B6-5948-445B-B8D7-94ABFFC97F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EEB613-1FB1-41F3-A56B-9B27D45EFE8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2D21B70-EAC0-4C10-8D53-D8CF82830D16}">
      <dgm:prSet/>
      <dgm:spPr/>
      <dgm:t>
        <a:bodyPr/>
        <a:lstStyle/>
        <a:p>
          <a:r>
            <a:rPr lang="en-GB" dirty="0"/>
            <a:t>Anus: The private part of the body where poo comes out </a:t>
          </a:r>
          <a:endParaRPr lang="en-US" dirty="0"/>
        </a:p>
      </dgm:t>
    </dgm:pt>
    <dgm:pt modelId="{A775DFDE-264A-4148-9245-FCA354FD8F90}" type="parTrans" cxnId="{3B6B0575-9D86-42B5-8C4E-71022DA75904}">
      <dgm:prSet/>
      <dgm:spPr/>
      <dgm:t>
        <a:bodyPr/>
        <a:lstStyle/>
        <a:p>
          <a:endParaRPr lang="en-US"/>
        </a:p>
      </dgm:t>
    </dgm:pt>
    <dgm:pt modelId="{3DCD28AD-4631-4DA8-A927-00D49907C40A}" type="sibTrans" cxnId="{3B6B0575-9D86-42B5-8C4E-71022DA75904}">
      <dgm:prSet/>
      <dgm:spPr/>
      <dgm:t>
        <a:bodyPr/>
        <a:lstStyle/>
        <a:p>
          <a:endParaRPr lang="en-US"/>
        </a:p>
      </dgm:t>
    </dgm:pt>
    <dgm:pt modelId="{A7AC96E2-CDB4-4DFC-A8F8-32B793ED720F}">
      <dgm:prSet/>
      <dgm:spPr/>
      <dgm:t>
        <a:bodyPr/>
        <a:lstStyle/>
        <a:p>
          <a:r>
            <a:rPr lang="en-GB" dirty="0"/>
            <a:t>Penis: The private part of a boy where wee comes out</a:t>
          </a:r>
          <a:endParaRPr lang="en-US" dirty="0"/>
        </a:p>
      </dgm:t>
    </dgm:pt>
    <dgm:pt modelId="{5BE6F544-B270-4060-BCA2-F4830131BA8E}" type="parTrans" cxnId="{AF4BF7BA-1C07-49B5-9E86-9F49A746D868}">
      <dgm:prSet/>
      <dgm:spPr/>
      <dgm:t>
        <a:bodyPr/>
        <a:lstStyle/>
        <a:p>
          <a:endParaRPr lang="en-US"/>
        </a:p>
      </dgm:t>
    </dgm:pt>
    <dgm:pt modelId="{AC140E6A-AB26-412F-8FC2-CFA874AB53E8}" type="sibTrans" cxnId="{AF4BF7BA-1C07-49B5-9E86-9F49A746D868}">
      <dgm:prSet/>
      <dgm:spPr/>
      <dgm:t>
        <a:bodyPr/>
        <a:lstStyle/>
        <a:p>
          <a:endParaRPr lang="en-US"/>
        </a:p>
      </dgm:t>
    </dgm:pt>
    <dgm:pt modelId="{9FB53C39-CBCC-4062-8BDB-1A1A88654C38}">
      <dgm:prSet/>
      <dgm:spPr/>
      <dgm:t>
        <a:bodyPr/>
        <a:lstStyle/>
        <a:p>
          <a:r>
            <a:rPr lang="en-GB" dirty="0"/>
            <a:t>Vulva: The private part of a girl that she wipes when she has had a wee</a:t>
          </a:r>
          <a:endParaRPr lang="en-US" dirty="0"/>
        </a:p>
      </dgm:t>
    </dgm:pt>
    <dgm:pt modelId="{9501C946-0F31-4236-A0CE-95243BA3D189}" type="parTrans" cxnId="{C37D32CE-0432-49E3-B257-F7BD3A223427}">
      <dgm:prSet/>
      <dgm:spPr/>
      <dgm:t>
        <a:bodyPr/>
        <a:lstStyle/>
        <a:p>
          <a:endParaRPr lang="en-US"/>
        </a:p>
      </dgm:t>
    </dgm:pt>
    <dgm:pt modelId="{85A02468-4362-43E4-9710-3A6B957393B9}" type="sibTrans" cxnId="{C37D32CE-0432-49E3-B257-F7BD3A223427}">
      <dgm:prSet/>
      <dgm:spPr/>
      <dgm:t>
        <a:bodyPr/>
        <a:lstStyle/>
        <a:p>
          <a:endParaRPr lang="en-US"/>
        </a:p>
      </dgm:t>
    </dgm:pt>
    <dgm:pt modelId="{6C24A603-C17A-4187-8C68-3FEF92313688}" type="pres">
      <dgm:prSet presAssocID="{08EEB613-1FB1-41F3-A56B-9B27D45EFE83}" presName="linear" presStyleCnt="0">
        <dgm:presLayoutVars>
          <dgm:animLvl val="lvl"/>
          <dgm:resizeHandles val="exact"/>
        </dgm:presLayoutVars>
      </dgm:prSet>
      <dgm:spPr/>
    </dgm:pt>
    <dgm:pt modelId="{098E24F9-96B2-47B4-B1CD-0FF01948756B}" type="pres">
      <dgm:prSet presAssocID="{42D21B70-EAC0-4C10-8D53-D8CF82830D16}" presName="parentText" presStyleLbl="node1" presStyleIdx="0" presStyleCnt="3">
        <dgm:presLayoutVars>
          <dgm:chMax val="0"/>
          <dgm:bulletEnabled val="1"/>
        </dgm:presLayoutVars>
      </dgm:prSet>
      <dgm:spPr/>
    </dgm:pt>
    <dgm:pt modelId="{A07BF405-A4BA-48FD-92C1-23DF1820F5A7}" type="pres">
      <dgm:prSet presAssocID="{3DCD28AD-4631-4DA8-A927-00D49907C40A}" presName="spacer" presStyleCnt="0"/>
      <dgm:spPr/>
    </dgm:pt>
    <dgm:pt modelId="{DD6F5F11-CA4E-4333-AAB5-AAEAB831C3AF}" type="pres">
      <dgm:prSet presAssocID="{A7AC96E2-CDB4-4DFC-A8F8-32B793ED720F}" presName="parentText" presStyleLbl="node1" presStyleIdx="1" presStyleCnt="3">
        <dgm:presLayoutVars>
          <dgm:chMax val="0"/>
          <dgm:bulletEnabled val="1"/>
        </dgm:presLayoutVars>
      </dgm:prSet>
      <dgm:spPr/>
    </dgm:pt>
    <dgm:pt modelId="{CB756BC2-ED62-43F1-82EB-C7942146660C}" type="pres">
      <dgm:prSet presAssocID="{AC140E6A-AB26-412F-8FC2-CFA874AB53E8}" presName="spacer" presStyleCnt="0"/>
      <dgm:spPr/>
    </dgm:pt>
    <dgm:pt modelId="{E53F067E-6881-48CD-AFF3-14CB302D495E}" type="pres">
      <dgm:prSet presAssocID="{9FB53C39-CBCC-4062-8BDB-1A1A88654C38}" presName="parentText" presStyleLbl="node1" presStyleIdx="2" presStyleCnt="3">
        <dgm:presLayoutVars>
          <dgm:chMax val="0"/>
          <dgm:bulletEnabled val="1"/>
        </dgm:presLayoutVars>
      </dgm:prSet>
      <dgm:spPr/>
    </dgm:pt>
  </dgm:ptLst>
  <dgm:cxnLst>
    <dgm:cxn modelId="{76895E10-E5A7-4083-B9DB-A44ED3B89022}" type="presOf" srcId="{42D21B70-EAC0-4C10-8D53-D8CF82830D16}" destId="{098E24F9-96B2-47B4-B1CD-0FF01948756B}" srcOrd="0" destOrd="0" presId="urn:microsoft.com/office/officeart/2005/8/layout/vList2"/>
    <dgm:cxn modelId="{9A6B636B-3811-471A-BB9F-54F5674F2D28}" type="presOf" srcId="{A7AC96E2-CDB4-4DFC-A8F8-32B793ED720F}" destId="{DD6F5F11-CA4E-4333-AAB5-AAEAB831C3AF}" srcOrd="0" destOrd="0" presId="urn:microsoft.com/office/officeart/2005/8/layout/vList2"/>
    <dgm:cxn modelId="{3B6B0575-9D86-42B5-8C4E-71022DA75904}" srcId="{08EEB613-1FB1-41F3-A56B-9B27D45EFE83}" destId="{42D21B70-EAC0-4C10-8D53-D8CF82830D16}" srcOrd="0" destOrd="0" parTransId="{A775DFDE-264A-4148-9245-FCA354FD8F90}" sibTransId="{3DCD28AD-4631-4DA8-A927-00D49907C40A}"/>
    <dgm:cxn modelId="{04404889-58B2-4073-88CD-E090A491C6E6}" type="presOf" srcId="{9FB53C39-CBCC-4062-8BDB-1A1A88654C38}" destId="{E53F067E-6881-48CD-AFF3-14CB302D495E}" srcOrd="0" destOrd="0" presId="urn:microsoft.com/office/officeart/2005/8/layout/vList2"/>
    <dgm:cxn modelId="{AF4BF7BA-1C07-49B5-9E86-9F49A746D868}" srcId="{08EEB613-1FB1-41F3-A56B-9B27D45EFE83}" destId="{A7AC96E2-CDB4-4DFC-A8F8-32B793ED720F}" srcOrd="1" destOrd="0" parTransId="{5BE6F544-B270-4060-BCA2-F4830131BA8E}" sibTransId="{AC140E6A-AB26-412F-8FC2-CFA874AB53E8}"/>
    <dgm:cxn modelId="{C37D32CE-0432-49E3-B257-F7BD3A223427}" srcId="{08EEB613-1FB1-41F3-A56B-9B27D45EFE83}" destId="{9FB53C39-CBCC-4062-8BDB-1A1A88654C38}" srcOrd="2" destOrd="0" parTransId="{9501C946-0F31-4236-A0CE-95243BA3D189}" sibTransId="{85A02468-4362-43E4-9710-3A6B957393B9}"/>
    <dgm:cxn modelId="{AB1995E2-F982-4A3C-8C18-401FEA99E952}" type="presOf" srcId="{08EEB613-1FB1-41F3-A56B-9B27D45EFE83}" destId="{6C24A603-C17A-4187-8C68-3FEF92313688}" srcOrd="0" destOrd="0" presId="urn:microsoft.com/office/officeart/2005/8/layout/vList2"/>
    <dgm:cxn modelId="{E5E2D7D3-C5D2-4819-9533-91AF185E55AE}" type="presParOf" srcId="{6C24A603-C17A-4187-8C68-3FEF92313688}" destId="{098E24F9-96B2-47B4-B1CD-0FF01948756B}" srcOrd="0" destOrd="0" presId="urn:microsoft.com/office/officeart/2005/8/layout/vList2"/>
    <dgm:cxn modelId="{E22BB73B-4437-4EFB-8AA8-48370F995E2F}" type="presParOf" srcId="{6C24A603-C17A-4187-8C68-3FEF92313688}" destId="{A07BF405-A4BA-48FD-92C1-23DF1820F5A7}" srcOrd="1" destOrd="0" presId="urn:microsoft.com/office/officeart/2005/8/layout/vList2"/>
    <dgm:cxn modelId="{8DE7C3B2-A5A8-481A-89D0-4CF62DB497E2}" type="presParOf" srcId="{6C24A603-C17A-4187-8C68-3FEF92313688}" destId="{DD6F5F11-CA4E-4333-AAB5-AAEAB831C3AF}" srcOrd="2" destOrd="0" presId="urn:microsoft.com/office/officeart/2005/8/layout/vList2"/>
    <dgm:cxn modelId="{BEF5EDBD-D723-49C0-9119-3D606CCCBB73}" type="presParOf" srcId="{6C24A603-C17A-4187-8C68-3FEF92313688}" destId="{CB756BC2-ED62-43F1-82EB-C7942146660C}" srcOrd="3" destOrd="0" presId="urn:microsoft.com/office/officeart/2005/8/layout/vList2"/>
    <dgm:cxn modelId="{280D37DD-9FE8-486B-972B-4A9803EC0880}" type="presParOf" srcId="{6C24A603-C17A-4187-8C68-3FEF92313688}" destId="{E53F067E-6881-48CD-AFF3-14CB302D495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27C166-34D5-473E-B9DB-AB93A35B993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6841A8-495D-443F-8E4C-6FCF90D27B5A}">
      <dgm:prSet/>
      <dgm:spPr/>
      <dgm:t>
        <a:bodyPr/>
        <a:lstStyle/>
        <a:p>
          <a:r>
            <a:rPr lang="en-GB"/>
            <a:t>Schools have to teach biological aspects of human growth and reproduction within National Curriculum Science. </a:t>
          </a:r>
          <a:endParaRPr lang="en-US"/>
        </a:p>
      </dgm:t>
    </dgm:pt>
    <dgm:pt modelId="{CCD02C38-6ADE-436B-AEE6-4E08BFB0095A}" type="parTrans" cxnId="{7FE623AA-8574-41AC-A180-745C4CF6A0FC}">
      <dgm:prSet/>
      <dgm:spPr/>
      <dgm:t>
        <a:bodyPr/>
        <a:lstStyle/>
        <a:p>
          <a:endParaRPr lang="en-US"/>
        </a:p>
      </dgm:t>
    </dgm:pt>
    <dgm:pt modelId="{886A2717-E7EE-43CD-85E0-2AE06961E0D5}" type="sibTrans" cxnId="{7FE623AA-8574-41AC-A180-745C4CF6A0FC}">
      <dgm:prSet/>
      <dgm:spPr/>
      <dgm:t>
        <a:bodyPr/>
        <a:lstStyle/>
        <a:p>
          <a:endParaRPr lang="en-US"/>
        </a:p>
      </dgm:t>
    </dgm:pt>
    <dgm:pt modelId="{AB18928F-CBA3-4F2E-BBCE-9CC722931108}">
      <dgm:prSet/>
      <dgm:spPr/>
      <dgm:t>
        <a:bodyPr/>
        <a:lstStyle/>
        <a:p>
          <a:r>
            <a:rPr lang="en-GB"/>
            <a:t>From September 2020, all schools will have to teach Relationships Education, Relationships and Sex Education and Health Education. </a:t>
          </a:r>
          <a:endParaRPr lang="en-US"/>
        </a:p>
      </dgm:t>
    </dgm:pt>
    <dgm:pt modelId="{33512C06-1C80-4C82-BC9F-00F5184AAA16}" type="parTrans" cxnId="{F7C6B511-56D3-456B-A137-51DE3DBF5640}">
      <dgm:prSet/>
      <dgm:spPr/>
      <dgm:t>
        <a:bodyPr/>
        <a:lstStyle/>
        <a:p>
          <a:endParaRPr lang="en-US"/>
        </a:p>
      </dgm:t>
    </dgm:pt>
    <dgm:pt modelId="{F3C11F38-8607-456B-A8C5-C9A9982C2277}" type="sibTrans" cxnId="{F7C6B511-56D3-456B-A137-51DE3DBF5640}">
      <dgm:prSet/>
      <dgm:spPr/>
      <dgm:t>
        <a:bodyPr/>
        <a:lstStyle/>
        <a:p>
          <a:endParaRPr lang="en-US"/>
        </a:p>
      </dgm:t>
    </dgm:pt>
    <dgm:pt modelId="{0BBFE754-EB5F-4EDB-992B-C1273F7E354A}">
      <dgm:prSet/>
      <dgm:spPr/>
      <dgm:t>
        <a:bodyPr/>
        <a:lstStyle/>
        <a:p>
          <a:r>
            <a:rPr lang="en-GB"/>
            <a:t>Equalities Act, 2010</a:t>
          </a:r>
          <a:endParaRPr lang="en-US"/>
        </a:p>
      </dgm:t>
    </dgm:pt>
    <dgm:pt modelId="{769B579D-BB28-4AEE-986C-66A0CC0F7D99}" type="parTrans" cxnId="{B686CBAB-515B-4B0E-BC70-1911BCBC11FB}">
      <dgm:prSet/>
      <dgm:spPr/>
      <dgm:t>
        <a:bodyPr/>
        <a:lstStyle/>
        <a:p>
          <a:endParaRPr lang="en-US"/>
        </a:p>
      </dgm:t>
    </dgm:pt>
    <dgm:pt modelId="{A6B28C4B-0058-4F12-9C99-B989F3E02522}" type="sibTrans" cxnId="{B686CBAB-515B-4B0E-BC70-1911BCBC11FB}">
      <dgm:prSet/>
      <dgm:spPr/>
      <dgm:t>
        <a:bodyPr/>
        <a:lstStyle/>
        <a:p>
          <a:endParaRPr lang="en-US"/>
        </a:p>
      </dgm:t>
    </dgm:pt>
    <dgm:pt modelId="{E4A9DD95-C7B9-487B-90A4-DDEE27B71DC9}">
      <dgm:prSet/>
      <dgm:spPr/>
      <dgm:t>
        <a:bodyPr/>
        <a:lstStyle/>
        <a:p>
          <a:r>
            <a:rPr lang="en-GB"/>
            <a:t>Safeguarding</a:t>
          </a:r>
          <a:endParaRPr lang="en-US"/>
        </a:p>
      </dgm:t>
    </dgm:pt>
    <dgm:pt modelId="{39405CD9-EB0E-4069-8CF1-6E2AEEEB4926}" type="parTrans" cxnId="{F539BA51-4D1C-43FB-953E-E9E967050BAF}">
      <dgm:prSet/>
      <dgm:spPr/>
      <dgm:t>
        <a:bodyPr/>
        <a:lstStyle/>
        <a:p>
          <a:endParaRPr lang="en-US"/>
        </a:p>
      </dgm:t>
    </dgm:pt>
    <dgm:pt modelId="{CCAE4670-4699-4E13-B797-2518C6A9C324}" type="sibTrans" cxnId="{F539BA51-4D1C-43FB-953E-E9E967050BAF}">
      <dgm:prSet/>
      <dgm:spPr/>
      <dgm:t>
        <a:bodyPr/>
        <a:lstStyle/>
        <a:p>
          <a:endParaRPr lang="en-US"/>
        </a:p>
      </dgm:t>
    </dgm:pt>
    <dgm:pt modelId="{4EB79618-15DF-4F14-9CF8-C250983F4D55}">
      <dgm:prSet/>
      <dgm:spPr/>
      <dgm:t>
        <a:bodyPr/>
        <a:lstStyle/>
        <a:p>
          <a:r>
            <a:rPr lang="en-GB"/>
            <a:t>British Values</a:t>
          </a:r>
          <a:endParaRPr lang="en-US"/>
        </a:p>
      </dgm:t>
    </dgm:pt>
    <dgm:pt modelId="{F966DF3C-6E91-4700-A180-1117A3559B59}" type="parTrans" cxnId="{57E1CE02-47CB-47C1-AA55-BD26B4ECB9E1}">
      <dgm:prSet/>
      <dgm:spPr/>
      <dgm:t>
        <a:bodyPr/>
        <a:lstStyle/>
        <a:p>
          <a:endParaRPr lang="en-US"/>
        </a:p>
      </dgm:t>
    </dgm:pt>
    <dgm:pt modelId="{3B856A9C-772C-4916-94D7-214B65C34971}" type="sibTrans" cxnId="{57E1CE02-47CB-47C1-AA55-BD26B4ECB9E1}">
      <dgm:prSet/>
      <dgm:spPr/>
      <dgm:t>
        <a:bodyPr/>
        <a:lstStyle/>
        <a:p>
          <a:endParaRPr lang="en-US"/>
        </a:p>
      </dgm:t>
    </dgm:pt>
    <dgm:pt modelId="{04E4F5E0-0474-4CCE-9987-1647F590F505}">
      <dgm:prSet/>
      <dgm:spPr/>
      <dgm:t>
        <a:bodyPr/>
        <a:lstStyle/>
        <a:p>
          <a:r>
            <a:rPr lang="en-GB"/>
            <a:t>Spiritual, Moral, Social and Cultural</a:t>
          </a:r>
          <a:endParaRPr lang="en-US"/>
        </a:p>
      </dgm:t>
    </dgm:pt>
    <dgm:pt modelId="{F178EBC9-88F2-4239-8D3C-77668FEEB57B}" type="parTrans" cxnId="{B4C03E43-E17C-4940-A222-C44AE7D732F5}">
      <dgm:prSet/>
      <dgm:spPr/>
      <dgm:t>
        <a:bodyPr/>
        <a:lstStyle/>
        <a:p>
          <a:endParaRPr lang="en-US"/>
        </a:p>
      </dgm:t>
    </dgm:pt>
    <dgm:pt modelId="{A27C7E18-97F7-4D18-BB70-01079A2BA3F7}" type="sibTrans" cxnId="{B4C03E43-E17C-4940-A222-C44AE7D732F5}">
      <dgm:prSet/>
      <dgm:spPr/>
      <dgm:t>
        <a:bodyPr/>
        <a:lstStyle/>
        <a:p>
          <a:endParaRPr lang="en-US"/>
        </a:p>
      </dgm:t>
    </dgm:pt>
    <dgm:pt modelId="{1172B986-704E-42FE-8A7A-000C7269930B}" type="pres">
      <dgm:prSet presAssocID="{A327C166-34D5-473E-B9DB-AB93A35B993E}" presName="root" presStyleCnt="0">
        <dgm:presLayoutVars>
          <dgm:dir/>
          <dgm:resizeHandles val="exact"/>
        </dgm:presLayoutVars>
      </dgm:prSet>
      <dgm:spPr/>
    </dgm:pt>
    <dgm:pt modelId="{341437AB-24FC-42D8-8A98-9396C789B779}" type="pres">
      <dgm:prSet presAssocID="{356841A8-495D-443F-8E4C-6FCF90D27B5A}" presName="compNode" presStyleCnt="0"/>
      <dgm:spPr/>
    </dgm:pt>
    <dgm:pt modelId="{D0A9C463-EB70-4845-AF6D-147F57ABE7A8}" type="pres">
      <dgm:prSet presAssocID="{356841A8-495D-443F-8E4C-6FCF90D27B5A}" presName="bgRect" presStyleLbl="bgShp" presStyleIdx="0" presStyleCnt="6"/>
      <dgm:spPr/>
    </dgm:pt>
    <dgm:pt modelId="{77F29032-1098-4C89-AA59-E825BB1C7B91}" type="pres">
      <dgm:prSet presAssocID="{356841A8-495D-443F-8E4C-6FCF90D27B5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CF4893F5-E2F3-4F2E-B917-928694157698}" type="pres">
      <dgm:prSet presAssocID="{356841A8-495D-443F-8E4C-6FCF90D27B5A}" presName="spaceRect" presStyleCnt="0"/>
      <dgm:spPr/>
    </dgm:pt>
    <dgm:pt modelId="{C72AF46B-CBA8-4FBE-8556-DE94751865ED}" type="pres">
      <dgm:prSet presAssocID="{356841A8-495D-443F-8E4C-6FCF90D27B5A}" presName="parTx" presStyleLbl="revTx" presStyleIdx="0" presStyleCnt="6">
        <dgm:presLayoutVars>
          <dgm:chMax val="0"/>
          <dgm:chPref val="0"/>
        </dgm:presLayoutVars>
      </dgm:prSet>
      <dgm:spPr/>
    </dgm:pt>
    <dgm:pt modelId="{99550DD0-EDEC-4C17-8EF6-65C43FCDDC28}" type="pres">
      <dgm:prSet presAssocID="{886A2717-E7EE-43CD-85E0-2AE06961E0D5}" presName="sibTrans" presStyleCnt="0"/>
      <dgm:spPr/>
    </dgm:pt>
    <dgm:pt modelId="{9FB5DEC7-F6BA-48D3-ADE3-FF92843759A0}" type="pres">
      <dgm:prSet presAssocID="{AB18928F-CBA3-4F2E-BBCE-9CC722931108}" presName="compNode" presStyleCnt="0"/>
      <dgm:spPr/>
    </dgm:pt>
    <dgm:pt modelId="{D5881E5E-5985-4BE0-A848-8DCC5A1973A5}" type="pres">
      <dgm:prSet presAssocID="{AB18928F-CBA3-4F2E-BBCE-9CC722931108}" presName="bgRect" presStyleLbl="bgShp" presStyleIdx="1" presStyleCnt="6"/>
      <dgm:spPr/>
    </dgm:pt>
    <dgm:pt modelId="{2F41F09B-04D2-4720-93D0-6DFB4A25247A}" type="pres">
      <dgm:prSet presAssocID="{AB18928F-CBA3-4F2E-BBCE-9CC72293110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975D8BE-521C-4CF7-AC43-5955AFCDDEDD}" type="pres">
      <dgm:prSet presAssocID="{AB18928F-CBA3-4F2E-BBCE-9CC722931108}" presName="spaceRect" presStyleCnt="0"/>
      <dgm:spPr/>
    </dgm:pt>
    <dgm:pt modelId="{816C94A7-4022-4F3D-808F-94187E68F315}" type="pres">
      <dgm:prSet presAssocID="{AB18928F-CBA3-4F2E-BBCE-9CC722931108}" presName="parTx" presStyleLbl="revTx" presStyleIdx="1" presStyleCnt="6">
        <dgm:presLayoutVars>
          <dgm:chMax val="0"/>
          <dgm:chPref val="0"/>
        </dgm:presLayoutVars>
      </dgm:prSet>
      <dgm:spPr/>
    </dgm:pt>
    <dgm:pt modelId="{74BB554F-7FD9-4DB4-B413-5564B722F154}" type="pres">
      <dgm:prSet presAssocID="{F3C11F38-8607-456B-A8C5-C9A9982C2277}" presName="sibTrans" presStyleCnt="0"/>
      <dgm:spPr/>
    </dgm:pt>
    <dgm:pt modelId="{C2AB4826-AD0E-47C9-B1A1-4CDF165E7775}" type="pres">
      <dgm:prSet presAssocID="{0BBFE754-EB5F-4EDB-992B-C1273F7E354A}" presName="compNode" presStyleCnt="0"/>
      <dgm:spPr/>
    </dgm:pt>
    <dgm:pt modelId="{888AC82B-3E15-4C8B-8043-2000E971AAFD}" type="pres">
      <dgm:prSet presAssocID="{0BBFE754-EB5F-4EDB-992B-C1273F7E354A}" presName="bgRect" presStyleLbl="bgShp" presStyleIdx="2" presStyleCnt="6"/>
      <dgm:spPr/>
    </dgm:pt>
    <dgm:pt modelId="{A84D11FE-1602-48CC-AB7F-A8E03465B65C}" type="pres">
      <dgm:prSet presAssocID="{0BBFE754-EB5F-4EDB-992B-C1273F7E354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4EFFD8A5-8B88-470E-8878-1BF9126E3851}" type="pres">
      <dgm:prSet presAssocID="{0BBFE754-EB5F-4EDB-992B-C1273F7E354A}" presName="spaceRect" presStyleCnt="0"/>
      <dgm:spPr/>
    </dgm:pt>
    <dgm:pt modelId="{ED24A2A1-A51D-4E53-AA7D-170B23C37431}" type="pres">
      <dgm:prSet presAssocID="{0BBFE754-EB5F-4EDB-992B-C1273F7E354A}" presName="parTx" presStyleLbl="revTx" presStyleIdx="2" presStyleCnt="6">
        <dgm:presLayoutVars>
          <dgm:chMax val="0"/>
          <dgm:chPref val="0"/>
        </dgm:presLayoutVars>
      </dgm:prSet>
      <dgm:spPr/>
    </dgm:pt>
    <dgm:pt modelId="{FB4D8034-DF8D-467F-A37C-FA7376593AB0}" type="pres">
      <dgm:prSet presAssocID="{A6B28C4B-0058-4F12-9C99-B989F3E02522}" presName="sibTrans" presStyleCnt="0"/>
      <dgm:spPr/>
    </dgm:pt>
    <dgm:pt modelId="{8B5BB6F2-73BC-4748-8C34-AE76BE019E16}" type="pres">
      <dgm:prSet presAssocID="{E4A9DD95-C7B9-487B-90A4-DDEE27B71DC9}" presName="compNode" presStyleCnt="0"/>
      <dgm:spPr/>
    </dgm:pt>
    <dgm:pt modelId="{CD09A662-9DE8-4C10-B68D-84FCB1E62EB3}" type="pres">
      <dgm:prSet presAssocID="{E4A9DD95-C7B9-487B-90A4-DDEE27B71DC9}" presName="bgRect" presStyleLbl="bgShp" presStyleIdx="3" presStyleCnt="6"/>
      <dgm:spPr/>
    </dgm:pt>
    <dgm:pt modelId="{1FA8F5EC-8D7F-4ED6-9CFF-46065BD040D3}" type="pres">
      <dgm:prSet presAssocID="{E4A9DD95-C7B9-487B-90A4-DDEE27B71D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FF970379-18E6-48FA-B98C-EE6C4D97E1A1}" type="pres">
      <dgm:prSet presAssocID="{E4A9DD95-C7B9-487B-90A4-DDEE27B71DC9}" presName="spaceRect" presStyleCnt="0"/>
      <dgm:spPr/>
    </dgm:pt>
    <dgm:pt modelId="{D6A63844-E4C9-4854-B6EA-44A22F3CAA9E}" type="pres">
      <dgm:prSet presAssocID="{E4A9DD95-C7B9-487B-90A4-DDEE27B71DC9}" presName="parTx" presStyleLbl="revTx" presStyleIdx="3" presStyleCnt="6">
        <dgm:presLayoutVars>
          <dgm:chMax val="0"/>
          <dgm:chPref val="0"/>
        </dgm:presLayoutVars>
      </dgm:prSet>
      <dgm:spPr/>
    </dgm:pt>
    <dgm:pt modelId="{7FA6EB6A-DF0D-43F7-A7E4-F06A19E39A86}" type="pres">
      <dgm:prSet presAssocID="{CCAE4670-4699-4E13-B797-2518C6A9C324}" presName="sibTrans" presStyleCnt="0"/>
      <dgm:spPr/>
    </dgm:pt>
    <dgm:pt modelId="{EC0A4EA9-82F1-4559-B6DE-A9306C41A70A}" type="pres">
      <dgm:prSet presAssocID="{4EB79618-15DF-4F14-9CF8-C250983F4D55}" presName="compNode" presStyleCnt="0"/>
      <dgm:spPr/>
    </dgm:pt>
    <dgm:pt modelId="{83396BD5-C8FD-479D-A770-C417382C34C5}" type="pres">
      <dgm:prSet presAssocID="{4EB79618-15DF-4F14-9CF8-C250983F4D55}" presName="bgRect" presStyleLbl="bgShp" presStyleIdx="4" presStyleCnt="6"/>
      <dgm:spPr/>
    </dgm:pt>
    <dgm:pt modelId="{D4C7C10D-4610-4EEB-B80A-A59705DA8D3B}" type="pres">
      <dgm:prSet presAssocID="{4EB79618-15DF-4F14-9CF8-C250983F4D5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A367234C-162F-4E7A-8065-C764FDF4F59C}" type="pres">
      <dgm:prSet presAssocID="{4EB79618-15DF-4F14-9CF8-C250983F4D55}" presName="spaceRect" presStyleCnt="0"/>
      <dgm:spPr/>
    </dgm:pt>
    <dgm:pt modelId="{7F86A87B-8080-4892-9DFE-CB876F96905E}" type="pres">
      <dgm:prSet presAssocID="{4EB79618-15DF-4F14-9CF8-C250983F4D55}" presName="parTx" presStyleLbl="revTx" presStyleIdx="4" presStyleCnt="6">
        <dgm:presLayoutVars>
          <dgm:chMax val="0"/>
          <dgm:chPref val="0"/>
        </dgm:presLayoutVars>
      </dgm:prSet>
      <dgm:spPr/>
    </dgm:pt>
    <dgm:pt modelId="{799C8D39-5ADB-428A-95BA-696B98303EC3}" type="pres">
      <dgm:prSet presAssocID="{3B856A9C-772C-4916-94D7-214B65C34971}" presName="sibTrans" presStyleCnt="0"/>
      <dgm:spPr/>
    </dgm:pt>
    <dgm:pt modelId="{AF15C53C-5723-4A0D-A676-1737D24E7C41}" type="pres">
      <dgm:prSet presAssocID="{04E4F5E0-0474-4CCE-9987-1647F590F505}" presName="compNode" presStyleCnt="0"/>
      <dgm:spPr/>
    </dgm:pt>
    <dgm:pt modelId="{A0223791-B1B6-4A93-B9CB-BC3C7044CC46}" type="pres">
      <dgm:prSet presAssocID="{04E4F5E0-0474-4CCE-9987-1647F590F505}" presName="bgRect" presStyleLbl="bgShp" presStyleIdx="5" presStyleCnt="6"/>
      <dgm:spPr/>
    </dgm:pt>
    <dgm:pt modelId="{60196F7A-E4E9-4994-A7F2-0B966E42E35B}" type="pres">
      <dgm:prSet presAssocID="{04E4F5E0-0474-4CCE-9987-1647F590F50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Venn Diagram"/>
        </a:ext>
      </dgm:extLst>
    </dgm:pt>
    <dgm:pt modelId="{AAABD289-C831-4C4E-A05D-6D138BA8F20E}" type="pres">
      <dgm:prSet presAssocID="{04E4F5E0-0474-4CCE-9987-1647F590F505}" presName="spaceRect" presStyleCnt="0"/>
      <dgm:spPr/>
    </dgm:pt>
    <dgm:pt modelId="{4964FAC6-08AD-4058-A5E3-EA166BFE2278}" type="pres">
      <dgm:prSet presAssocID="{04E4F5E0-0474-4CCE-9987-1647F590F505}" presName="parTx" presStyleLbl="revTx" presStyleIdx="5" presStyleCnt="6">
        <dgm:presLayoutVars>
          <dgm:chMax val="0"/>
          <dgm:chPref val="0"/>
        </dgm:presLayoutVars>
      </dgm:prSet>
      <dgm:spPr/>
    </dgm:pt>
  </dgm:ptLst>
  <dgm:cxnLst>
    <dgm:cxn modelId="{57E1CE02-47CB-47C1-AA55-BD26B4ECB9E1}" srcId="{A327C166-34D5-473E-B9DB-AB93A35B993E}" destId="{4EB79618-15DF-4F14-9CF8-C250983F4D55}" srcOrd="4" destOrd="0" parTransId="{F966DF3C-6E91-4700-A180-1117A3559B59}" sibTransId="{3B856A9C-772C-4916-94D7-214B65C34971}"/>
    <dgm:cxn modelId="{12A08E0B-AC88-41AD-921C-6778AB05DB11}" type="presOf" srcId="{0BBFE754-EB5F-4EDB-992B-C1273F7E354A}" destId="{ED24A2A1-A51D-4E53-AA7D-170B23C37431}" srcOrd="0" destOrd="0" presId="urn:microsoft.com/office/officeart/2018/2/layout/IconVerticalSolidList"/>
    <dgm:cxn modelId="{F7C6B511-56D3-456B-A137-51DE3DBF5640}" srcId="{A327C166-34D5-473E-B9DB-AB93A35B993E}" destId="{AB18928F-CBA3-4F2E-BBCE-9CC722931108}" srcOrd="1" destOrd="0" parTransId="{33512C06-1C80-4C82-BC9F-00F5184AAA16}" sibTransId="{F3C11F38-8607-456B-A8C5-C9A9982C2277}"/>
    <dgm:cxn modelId="{993C8418-1BFF-4722-8BDF-85D456EC984A}" type="presOf" srcId="{4EB79618-15DF-4F14-9CF8-C250983F4D55}" destId="{7F86A87B-8080-4892-9DFE-CB876F96905E}" srcOrd="0" destOrd="0" presId="urn:microsoft.com/office/officeart/2018/2/layout/IconVerticalSolidList"/>
    <dgm:cxn modelId="{B4C03E43-E17C-4940-A222-C44AE7D732F5}" srcId="{A327C166-34D5-473E-B9DB-AB93A35B993E}" destId="{04E4F5E0-0474-4CCE-9987-1647F590F505}" srcOrd="5" destOrd="0" parTransId="{F178EBC9-88F2-4239-8D3C-77668FEEB57B}" sibTransId="{A27C7E18-97F7-4D18-BB70-01079A2BA3F7}"/>
    <dgm:cxn modelId="{9FA59B4B-6CD9-4CFA-A8DE-B6FCB741C742}" type="presOf" srcId="{04E4F5E0-0474-4CCE-9987-1647F590F505}" destId="{4964FAC6-08AD-4058-A5E3-EA166BFE2278}" srcOrd="0" destOrd="0" presId="urn:microsoft.com/office/officeart/2018/2/layout/IconVerticalSolidList"/>
    <dgm:cxn modelId="{F539BA51-4D1C-43FB-953E-E9E967050BAF}" srcId="{A327C166-34D5-473E-B9DB-AB93A35B993E}" destId="{E4A9DD95-C7B9-487B-90A4-DDEE27B71DC9}" srcOrd="3" destOrd="0" parTransId="{39405CD9-EB0E-4069-8CF1-6E2AEEEB4926}" sibTransId="{CCAE4670-4699-4E13-B797-2518C6A9C324}"/>
    <dgm:cxn modelId="{B1842852-0B9B-4F6F-BEA4-15605B9205EA}" type="presOf" srcId="{356841A8-495D-443F-8E4C-6FCF90D27B5A}" destId="{C72AF46B-CBA8-4FBE-8556-DE94751865ED}" srcOrd="0" destOrd="0" presId="urn:microsoft.com/office/officeart/2018/2/layout/IconVerticalSolidList"/>
    <dgm:cxn modelId="{E0508156-E3D5-4EEE-BFBD-D3A9D3015CBF}" type="presOf" srcId="{AB18928F-CBA3-4F2E-BBCE-9CC722931108}" destId="{816C94A7-4022-4F3D-808F-94187E68F315}" srcOrd="0" destOrd="0" presId="urn:microsoft.com/office/officeart/2018/2/layout/IconVerticalSolidList"/>
    <dgm:cxn modelId="{BEFBC294-5AB5-450C-8A92-F153EB6B9F04}" type="presOf" srcId="{A327C166-34D5-473E-B9DB-AB93A35B993E}" destId="{1172B986-704E-42FE-8A7A-000C7269930B}" srcOrd="0" destOrd="0" presId="urn:microsoft.com/office/officeart/2018/2/layout/IconVerticalSolidList"/>
    <dgm:cxn modelId="{7FE623AA-8574-41AC-A180-745C4CF6A0FC}" srcId="{A327C166-34D5-473E-B9DB-AB93A35B993E}" destId="{356841A8-495D-443F-8E4C-6FCF90D27B5A}" srcOrd="0" destOrd="0" parTransId="{CCD02C38-6ADE-436B-AEE6-4E08BFB0095A}" sibTransId="{886A2717-E7EE-43CD-85E0-2AE06961E0D5}"/>
    <dgm:cxn modelId="{B686CBAB-515B-4B0E-BC70-1911BCBC11FB}" srcId="{A327C166-34D5-473E-B9DB-AB93A35B993E}" destId="{0BBFE754-EB5F-4EDB-992B-C1273F7E354A}" srcOrd="2" destOrd="0" parTransId="{769B579D-BB28-4AEE-986C-66A0CC0F7D99}" sibTransId="{A6B28C4B-0058-4F12-9C99-B989F3E02522}"/>
    <dgm:cxn modelId="{FC3AB4BE-92C7-4D1F-9028-C650D72BBA89}" type="presOf" srcId="{E4A9DD95-C7B9-487B-90A4-DDEE27B71DC9}" destId="{D6A63844-E4C9-4854-B6EA-44A22F3CAA9E}" srcOrd="0" destOrd="0" presId="urn:microsoft.com/office/officeart/2018/2/layout/IconVerticalSolidList"/>
    <dgm:cxn modelId="{8CE2F94B-B950-493A-A6B5-5924FF011945}" type="presParOf" srcId="{1172B986-704E-42FE-8A7A-000C7269930B}" destId="{341437AB-24FC-42D8-8A98-9396C789B779}" srcOrd="0" destOrd="0" presId="urn:microsoft.com/office/officeart/2018/2/layout/IconVerticalSolidList"/>
    <dgm:cxn modelId="{FD275F48-03D4-4B22-A514-7B060D37B074}" type="presParOf" srcId="{341437AB-24FC-42D8-8A98-9396C789B779}" destId="{D0A9C463-EB70-4845-AF6D-147F57ABE7A8}" srcOrd="0" destOrd="0" presId="urn:microsoft.com/office/officeart/2018/2/layout/IconVerticalSolidList"/>
    <dgm:cxn modelId="{7C36FA50-6DBD-46DA-8908-C21827980E76}" type="presParOf" srcId="{341437AB-24FC-42D8-8A98-9396C789B779}" destId="{77F29032-1098-4C89-AA59-E825BB1C7B91}" srcOrd="1" destOrd="0" presId="urn:microsoft.com/office/officeart/2018/2/layout/IconVerticalSolidList"/>
    <dgm:cxn modelId="{A072C5F2-268E-4869-AD03-794BDBD616DD}" type="presParOf" srcId="{341437AB-24FC-42D8-8A98-9396C789B779}" destId="{CF4893F5-E2F3-4F2E-B917-928694157698}" srcOrd="2" destOrd="0" presId="urn:microsoft.com/office/officeart/2018/2/layout/IconVerticalSolidList"/>
    <dgm:cxn modelId="{214F915E-A96C-4033-B4AC-075D5182E578}" type="presParOf" srcId="{341437AB-24FC-42D8-8A98-9396C789B779}" destId="{C72AF46B-CBA8-4FBE-8556-DE94751865ED}" srcOrd="3" destOrd="0" presId="urn:microsoft.com/office/officeart/2018/2/layout/IconVerticalSolidList"/>
    <dgm:cxn modelId="{A2622D15-128B-4C05-87A7-F1656B80C5F0}" type="presParOf" srcId="{1172B986-704E-42FE-8A7A-000C7269930B}" destId="{99550DD0-EDEC-4C17-8EF6-65C43FCDDC28}" srcOrd="1" destOrd="0" presId="urn:microsoft.com/office/officeart/2018/2/layout/IconVerticalSolidList"/>
    <dgm:cxn modelId="{5427FFB7-8924-4B64-B627-6C64A359CCC8}" type="presParOf" srcId="{1172B986-704E-42FE-8A7A-000C7269930B}" destId="{9FB5DEC7-F6BA-48D3-ADE3-FF92843759A0}" srcOrd="2" destOrd="0" presId="urn:microsoft.com/office/officeart/2018/2/layout/IconVerticalSolidList"/>
    <dgm:cxn modelId="{5FFAC193-F1E0-427B-91B7-FF9789ACB990}" type="presParOf" srcId="{9FB5DEC7-F6BA-48D3-ADE3-FF92843759A0}" destId="{D5881E5E-5985-4BE0-A848-8DCC5A1973A5}" srcOrd="0" destOrd="0" presId="urn:microsoft.com/office/officeart/2018/2/layout/IconVerticalSolidList"/>
    <dgm:cxn modelId="{0CA1870A-E71B-400D-89B8-5D0F7E570970}" type="presParOf" srcId="{9FB5DEC7-F6BA-48D3-ADE3-FF92843759A0}" destId="{2F41F09B-04D2-4720-93D0-6DFB4A25247A}" srcOrd="1" destOrd="0" presId="urn:microsoft.com/office/officeart/2018/2/layout/IconVerticalSolidList"/>
    <dgm:cxn modelId="{5A9935D8-1BBD-4015-B14D-725D256C7949}" type="presParOf" srcId="{9FB5DEC7-F6BA-48D3-ADE3-FF92843759A0}" destId="{F975D8BE-521C-4CF7-AC43-5955AFCDDEDD}" srcOrd="2" destOrd="0" presId="urn:microsoft.com/office/officeart/2018/2/layout/IconVerticalSolidList"/>
    <dgm:cxn modelId="{3DB1D594-0C97-4C44-B688-578E52188CEE}" type="presParOf" srcId="{9FB5DEC7-F6BA-48D3-ADE3-FF92843759A0}" destId="{816C94A7-4022-4F3D-808F-94187E68F315}" srcOrd="3" destOrd="0" presId="urn:microsoft.com/office/officeart/2018/2/layout/IconVerticalSolidList"/>
    <dgm:cxn modelId="{56C00B84-D9A7-4737-B9B2-9F2B44564BC8}" type="presParOf" srcId="{1172B986-704E-42FE-8A7A-000C7269930B}" destId="{74BB554F-7FD9-4DB4-B413-5564B722F154}" srcOrd="3" destOrd="0" presId="urn:microsoft.com/office/officeart/2018/2/layout/IconVerticalSolidList"/>
    <dgm:cxn modelId="{1C503FE4-9B75-4620-84FD-F62BCA3D109E}" type="presParOf" srcId="{1172B986-704E-42FE-8A7A-000C7269930B}" destId="{C2AB4826-AD0E-47C9-B1A1-4CDF165E7775}" srcOrd="4" destOrd="0" presId="urn:microsoft.com/office/officeart/2018/2/layout/IconVerticalSolidList"/>
    <dgm:cxn modelId="{86E8D865-2D6B-4D57-B8F8-DBAA64D71E66}" type="presParOf" srcId="{C2AB4826-AD0E-47C9-B1A1-4CDF165E7775}" destId="{888AC82B-3E15-4C8B-8043-2000E971AAFD}" srcOrd="0" destOrd="0" presId="urn:microsoft.com/office/officeart/2018/2/layout/IconVerticalSolidList"/>
    <dgm:cxn modelId="{F4A80F66-EC3D-4B22-AD84-183691201710}" type="presParOf" srcId="{C2AB4826-AD0E-47C9-B1A1-4CDF165E7775}" destId="{A84D11FE-1602-48CC-AB7F-A8E03465B65C}" srcOrd="1" destOrd="0" presId="urn:microsoft.com/office/officeart/2018/2/layout/IconVerticalSolidList"/>
    <dgm:cxn modelId="{D2CE25E0-2B04-464E-A0A1-655433CE2EE2}" type="presParOf" srcId="{C2AB4826-AD0E-47C9-B1A1-4CDF165E7775}" destId="{4EFFD8A5-8B88-470E-8878-1BF9126E3851}" srcOrd="2" destOrd="0" presId="urn:microsoft.com/office/officeart/2018/2/layout/IconVerticalSolidList"/>
    <dgm:cxn modelId="{AD35ADF6-C737-4934-B330-6D37DFA86630}" type="presParOf" srcId="{C2AB4826-AD0E-47C9-B1A1-4CDF165E7775}" destId="{ED24A2A1-A51D-4E53-AA7D-170B23C37431}" srcOrd="3" destOrd="0" presId="urn:microsoft.com/office/officeart/2018/2/layout/IconVerticalSolidList"/>
    <dgm:cxn modelId="{F403265A-F278-4341-A43C-3E1426D21029}" type="presParOf" srcId="{1172B986-704E-42FE-8A7A-000C7269930B}" destId="{FB4D8034-DF8D-467F-A37C-FA7376593AB0}" srcOrd="5" destOrd="0" presId="urn:microsoft.com/office/officeart/2018/2/layout/IconVerticalSolidList"/>
    <dgm:cxn modelId="{7CB2ED1D-B86C-4DFA-AC7B-B399F1E36B1A}" type="presParOf" srcId="{1172B986-704E-42FE-8A7A-000C7269930B}" destId="{8B5BB6F2-73BC-4748-8C34-AE76BE019E16}" srcOrd="6" destOrd="0" presId="urn:microsoft.com/office/officeart/2018/2/layout/IconVerticalSolidList"/>
    <dgm:cxn modelId="{B8DD4E19-CDE5-4F5B-9BE7-0307C355A23B}" type="presParOf" srcId="{8B5BB6F2-73BC-4748-8C34-AE76BE019E16}" destId="{CD09A662-9DE8-4C10-B68D-84FCB1E62EB3}" srcOrd="0" destOrd="0" presId="urn:microsoft.com/office/officeart/2018/2/layout/IconVerticalSolidList"/>
    <dgm:cxn modelId="{FFB3E91C-B98A-4FB3-BD12-0D8599A6A62C}" type="presParOf" srcId="{8B5BB6F2-73BC-4748-8C34-AE76BE019E16}" destId="{1FA8F5EC-8D7F-4ED6-9CFF-46065BD040D3}" srcOrd="1" destOrd="0" presId="urn:microsoft.com/office/officeart/2018/2/layout/IconVerticalSolidList"/>
    <dgm:cxn modelId="{1175758D-29A7-4AC6-8D3C-60D72A3B8760}" type="presParOf" srcId="{8B5BB6F2-73BC-4748-8C34-AE76BE019E16}" destId="{FF970379-18E6-48FA-B98C-EE6C4D97E1A1}" srcOrd="2" destOrd="0" presId="urn:microsoft.com/office/officeart/2018/2/layout/IconVerticalSolidList"/>
    <dgm:cxn modelId="{125F07E3-5194-4827-8C79-FDF26D648152}" type="presParOf" srcId="{8B5BB6F2-73BC-4748-8C34-AE76BE019E16}" destId="{D6A63844-E4C9-4854-B6EA-44A22F3CAA9E}" srcOrd="3" destOrd="0" presId="urn:microsoft.com/office/officeart/2018/2/layout/IconVerticalSolidList"/>
    <dgm:cxn modelId="{A21E5B58-9872-4880-A06F-5A26FBDE2A2E}" type="presParOf" srcId="{1172B986-704E-42FE-8A7A-000C7269930B}" destId="{7FA6EB6A-DF0D-43F7-A7E4-F06A19E39A86}" srcOrd="7" destOrd="0" presId="urn:microsoft.com/office/officeart/2018/2/layout/IconVerticalSolidList"/>
    <dgm:cxn modelId="{9C98BABB-F2A3-4121-BBEE-800F98C81F19}" type="presParOf" srcId="{1172B986-704E-42FE-8A7A-000C7269930B}" destId="{EC0A4EA9-82F1-4559-B6DE-A9306C41A70A}" srcOrd="8" destOrd="0" presId="urn:microsoft.com/office/officeart/2018/2/layout/IconVerticalSolidList"/>
    <dgm:cxn modelId="{E02DA951-E01C-4B9C-BB05-C390AA2BE162}" type="presParOf" srcId="{EC0A4EA9-82F1-4559-B6DE-A9306C41A70A}" destId="{83396BD5-C8FD-479D-A770-C417382C34C5}" srcOrd="0" destOrd="0" presId="urn:microsoft.com/office/officeart/2018/2/layout/IconVerticalSolidList"/>
    <dgm:cxn modelId="{98DD934B-A450-467F-AE2C-BEEB8525CD8F}" type="presParOf" srcId="{EC0A4EA9-82F1-4559-B6DE-A9306C41A70A}" destId="{D4C7C10D-4610-4EEB-B80A-A59705DA8D3B}" srcOrd="1" destOrd="0" presId="urn:microsoft.com/office/officeart/2018/2/layout/IconVerticalSolidList"/>
    <dgm:cxn modelId="{5C109259-9C76-49DB-82F9-E4696912EE8E}" type="presParOf" srcId="{EC0A4EA9-82F1-4559-B6DE-A9306C41A70A}" destId="{A367234C-162F-4E7A-8065-C764FDF4F59C}" srcOrd="2" destOrd="0" presId="urn:microsoft.com/office/officeart/2018/2/layout/IconVerticalSolidList"/>
    <dgm:cxn modelId="{2BD869EA-B7AC-4666-BD16-4C2AB717D817}" type="presParOf" srcId="{EC0A4EA9-82F1-4559-B6DE-A9306C41A70A}" destId="{7F86A87B-8080-4892-9DFE-CB876F96905E}" srcOrd="3" destOrd="0" presId="urn:microsoft.com/office/officeart/2018/2/layout/IconVerticalSolidList"/>
    <dgm:cxn modelId="{90E2AE13-E9CE-4682-A7ED-B6ACE8693063}" type="presParOf" srcId="{1172B986-704E-42FE-8A7A-000C7269930B}" destId="{799C8D39-5ADB-428A-95BA-696B98303EC3}" srcOrd="9" destOrd="0" presId="urn:microsoft.com/office/officeart/2018/2/layout/IconVerticalSolidList"/>
    <dgm:cxn modelId="{0CB8C7FC-AE42-47BF-8577-825E4D857D5D}" type="presParOf" srcId="{1172B986-704E-42FE-8A7A-000C7269930B}" destId="{AF15C53C-5723-4A0D-A676-1737D24E7C41}" srcOrd="10" destOrd="0" presId="urn:microsoft.com/office/officeart/2018/2/layout/IconVerticalSolidList"/>
    <dgm:cxn modelId="{D493F407-1132-45E4-B892-1FC98D4E1666}" type="presParOf" srcId="{AF15C53C-5723-4A0D-A676-1737D24E7C41}" destId="{A0223791-B1B6-4A93-B9CB-BC3C7044CC46}" srcOrd="0" destOrd="0" presId="urn:microsoft.com/office/officeart/2018/2/layout/IconVerticalSolidList"/>
    <dgm:cxn modelId="{FD9A6B69-FCEB-40F4-A4AE-DD0BC11A1E73}" type="presParOf" srcId="{AF15C53C-5723-4A0D-A676-1737D24E7C41}" destId="{60196F7A-E4E9-4994-A7F2-0B966E42E35B}" srcOrd="1" destOrd="0" presId="urn:microsoft.com/office/officeart/2018/2/layout/IconVerticalSolidList"/>
    <dgm:cxn modelId="{5E8CB870-0925-4527-A705-C9C831F45D22}" type="presParOf" srcId="{AF15C53C-5723-4A0D-A676-1737D24E7C41}" destId="{AAABD289-C831-4C4E-A05D-6D138BA8F20E}" srcOrd="2" destOrd="0" presId="urn:microsoft.com/office/officeart/2018/2/layout/IconVerticalSolidList"/>
    <dgm:cxn modelId="{3ED6C7F4-D30B-4A6A-A9E1-820BCB53C6F8}" type="presParOf" srcId="{AF15C53C-5723-4A0D-A676-1737D24E7C41}" destId="{4964FAC6-08AD-4058-A5E3-EA166BFE22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3A607C-DCB6-4DE3-8235-BDBAD9F7269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F4BB7FF-1867-494E-AFD5-1E9402267561}">
      <dgm:prSet/>
      <dgm:spPr/>
      <dgm:t>
        <a:bodyPr/>
        <a:lstStyle/>
        <a:p>
          <a:r>
            <a:rPr lang="en-GB" dirty="0"/>
            <a:t>The needs of all pupils must be appropriately met, and that all pupils understand the importance of equality and respect.</a:t>
          </a:r>
          <a:endParaRPr lang="en-US" dirty="0"/>
        </a:p>
      </dgm:t>
    </dgm:pt>
    <dgm:pt modelId="{EC75F02B-AC42-4033-B569-BE0AFA932A74}" type="parTrans" cxnId="{1DFD3B4D-2039-4BD9-9768-8EFA7CCE7412}">
      <dgm:prSet/>
      <dgm:spPr/>
      <dgm:t>
        <a:bodyPr/>
        <a:lstStyle/>
        <a:p>
          <a:endParaRPr lang="en-US"/>
        </a:p>
      </dgm:t>
    </dgm:pt>
    <dgm:pt modelId="{CCAB4155-8FA3-4C19-95D8-ACADE38D7A2E}" type="sibTrans" cxnId="{1DFD3B4D-2039-4BD9-9768-8EFA7CCE7412}">
      <dgm:prSet/>
      <dgm:spPr/>
      <dgm:t>
        <a:bodyPr/>
        <a:lstStyle/>
        <a:p>
          <a:endParaRPr lang="en-US"/>
        </a:p>
      </dgm:t>
    </dgm:pt>
    <dgm:pt modelId="{82FB691C-2235-4037-A7DF-F5B98AE11EA3}">
      <dgm:prSet/>
      <dgm:spPr/>
      <dgm:t>
        <a:bodyPr/>
        <a:lstStyle/>
        <a:p>
          <a:r>
            <a:rPr lang="en-GB" dirty="0"/>
            <a:t>LGBT content is fully integrated into the  curriculum </a:t>
          </a:r>
          <a:endParaRPr lang="en-US" dirty="0"/>
        </a:p>
      </dgm:t>
    </dgm:pt>
    <dgm:pt modelId="{90EE4FED-0DE9-4933-A9AC-F932A21515BC}" type="parTrans" cxnId="{8AF43FCF-C4BF-493B-8F12-D9AEBFB68FE3}">
      <dgm:prSet/>
      <dgm:spPr/>
      <dgm:t>
        <a:bodyPr/>
        <a:lstStyle/>
        <a:p>
          <a:endParaRPr lang="en-US"/>
        </a:p>
      </dgm:t>
    </dgm:pt>
    <dgm:pt modelId="{215AABA0-AED4-46DA-AD37-D62233D5BFE9}" type="sibTrans" cxnId="{8AF43FCF-C4BF-493B-8F12-D9AEBFB68FE3}">
      <dgm:prSet/>
      <dgm:spPr/>
      <dgm:t>
        <a:bodyPr/>
        <a:lstStyle/>
        <a:p>
          <a:endParaRPr lang="en-US"/>
        </a:p>
      </dgm:t>
    </dgm:pt>
    <dgm:pt modelId="{05372CC3-3797-4740-BC33-910EF669F410}">
      <dgm:prSet/>
      <dgm:spPr/>
      <dgm:t>
        <a:bodyPr/>
        <a:lstStyle/>
        <a:p>
          <a:r>
            <a:rPr lang="en-GB"/>
            <a:t>All pupils to have been taught LGBT content at a timely point as part of this area of the curriculum</a:t>
          </a:r>
          <a:endParaRPr lang="en-US"/>
        </a:p>
      </dgm:t>
    </dgm:pt>
    <dgm:pt modelId="{EA177211-502C-4182-8C34-59332177EA04}" type="parTrans" cxnId="{86769A18-682B-489C-B08D-F47C10140D7F}">
      <dgm:prSet/>
      <dgm:spPr/>
      <dgm:t>
        <a:bodyPr/>
        <a:lstStyle/>
        <a:p>
          <a:endParaRPr lang="en-US"/>
        </a:p>
      </dgm:t>
    </dgm:pt>
    <dgm:pt modelId="{C33DF38B-388E-42C6-9FFC-1529332B4EA1}" type="sibTrans" cxnId="{86769A18-682B-489C-B08D-F47C10140D7F}">
      <dgm:prSet/>
      <dgm:spPr/>
      <dgm:t>
        <a:bodyPr/>
        <a:lstStyle/>
        <a:p>
          <a:endParaRPr lang="en-US"/>
        </a:p>
      </dgm:t>
    </dgm:pt>
    <dgm:pt modelId="{121E2185-E4BC-4F72-BC10-516AD6EDE605}">
      <dgm:prSet/>
      <dgm:spPr/>
      <dgm:t>
        <a:bodyPr/>
        <a:lstStyle/>
        <a:p>
          <a:r>
            <a:rPr lang="en-GB"/>
            <a:t>Build a culture through positive action, where homophobia and gender stereotypes are not tolerated. </a:t>
          </a:r>
          <a:endParaRPr lang="en-US"/>
        </a:p>
      </dgm:t>
    </dgm:pt>
    <dgm:pt modelId="{93B36474-AB65-4C56-9A4A-98D8E8D1AB9B}" type="parTrans" cxnId="{7CFD75BC-7EB5-40A3-B127-F63E5A5DCB33}">
      <dgm:prSet/>
      <dgm:spPr/>
      <dgm:t>
        <a:bodyPr/>
        <a:lstStyle/>
        <a:p>
          <a:endParaRPr lang="en-US"/>
        </a:p>
      </dgm:t>
    </dgm:pt>
    <dgm:pt modelId="{BC720B75-6797-46D8-AB87-E89B3E60036F}" type="sibTrans" cxnId="{7CFD75BC-7EB5-40A3-B127-F63E5A5DCB33}">
      <dgm:prSet/>
      <dgm:spPr/>
      <dgm:t>
        <a:bodyPr/>
        <a:lstStyle/>
        <a:p>
          <a:endParaRPr lang="en-US"/>
        </a:p>
      </dgm:t>
    </dgm:pt>
    <dgm:pt modelId="{6A2B17BB-FF96-4A38-BABF-8BE992932496}" type="pres">
      <dgm:prSet presAssocID="{933A607C-DCB6-4DE3-8235-BDBAD9F72696}" presName="root" presStyleCnt="0">
        <dgm:presLayoutVars>
          <dgm:dir/>
          <dgm:resizeHandles val="exact"/>
        </dgm:presLayoutVars>
      </dgm:prSet>
      <dgm:spPr/>
    </dgm:pt>
    <dgm:pt modelId="{2FE1E2A5-BEC0-41C1-82D1-789359045DC7}" type="pres">
      <dgm:prSet presAssocID="{EF4BB7FF-1867-494E-AFD5-1E9402267561}" presName="compNode" presStyleCnt="0"/>
      <dgm:spPr/>
    </dgm:pt>
    <dgm:pt modelId="{694C8D0A-F5E1-4402-B601-10509779A51B}" type="pres">
      <dgm:prSet presAssocID="{EF4BB7FF-1867-494E-AFD5-1E9402267561}" presName="bgRect" presStyleLbl="bgShp" presStyleIdx="0" presStyleCnt="4"/>
      <dgm:spPr/>
    </dgm:pt>
    <dgm:pt modelId="{2E2224D5-72DC-4D2B-A8E0-4F825EAD90D7}" type="pres">
      <dgm:prSet presAssocID="{EF4BB7FF-1867-494E-AFD5-1E94022675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mily"/>
        </a:ext>
      </dgm:extLst>
    </dgm:pt>
    <dgm:pt modelId="{FDF55970-20D0-419C-ADED-C9FD1F79D475}" type="pres">
      <dgm:prSet presAssocID="{EF4BB7FF-1867-494E-AFD5-1E9402267561}" presName="spaceRect" presStyleCnt="0"/>
      <dgm:spPr/>
    </dgm:pt>
    <dgm:pt modelId="{B2AE912A-EB02-4C91-9E1F-FD47132C274E}" type="pres">
      <dgm:prSet presAssocID="{EF4BB7FF-1867-494E-AFD5-1E9402267561}" presName="parTx" presStyleLbl="revTx" presStyleIdx="0" presStyleCnt="4">
        <dgm:presLayoutVars>
          <dgm:chMax val="0"/>
          <dgm:chPref val="0"/>
        </dgm:presLayoutVars>
      </dgm:prSet>
      <dgm:spPr/>
    </dgm:pt>
    <dgm:pt modelId="{2EA81F91-B248-4677-A027-11DD084C2FF0}" type="pres">
      <dgm:prSet presAssocID="{CCAB4155-8FA3-4C19-95D8-ACADE38D7A2E}" presName="sibTrans" presStyleCnt="0"/>
      <dgm:spPr/>
    </dgm:pt>
    <dgm:pt modelId="{023FF99E-A360-4D53-A787-DD6B9973E631}" type="pres">
      <dgm:prSet presAssocID="{82FB691C-2235-4037-A7DF-F5B98AE11EA3}" presName="compNode" presStyleCnt="0"/>
      <dgm:spPr/>
    </dgm:pt>
    <dgm:pt modelId="{F6807382-81D5-45AE-96C9-06A62E0150FF}" type="pres">
      <dgm:prSet presAssocID="{82FB691C-2235-4037-A7DF-F5B98AE11EA3}" presName="bgRect" presStyleLbl="bgShp" presStyleIdx="1" presStyleCnt="4"/>
      <dgm:spPr/>
    </dgm:pt>
    <dgm:pt modelId="{00CD14C2-9AD7-43D6-A525-6F3F76AB8C2B}" type="pres">
      <dgm:prSet presAssocID="{82FB691C-2235-4037-A7DF-F5B98AE11E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ducation"/>
        </a:ext>
      </dgm:extLst>
    </dgm:pt>
    <dgm:pt modelId="{56F99A0F-B5B7-43F7-A844-3F22E733E7E6}" type="pres">
      <dgm:prSet presAssocID="{82FB691C-2235-4037-A7DF-F5B98AE11EA3}" presName="spaceRect" presStyleCnt="0"/>
      <dgm:spPr/>
    </dgm:pt>
    <dgm:pt modelId="{57C25190-0E1B-46A2-BAFE-4D744C67519C}" type="pres">
      <dgm:prSet presAssocID="{82FB691C-2235-4037-A7DF-F5B98AE11EA3}" presName="parTx" presStyleLbl="revTx" presStyleIdx="1" presStyleCnt="4">
        <dgm:presLayoutVars>
          <dgm:chMax val="0"/>
          <dgm:chPref val="0"/>
        </dgm:presLayoutVars>
      </dgm:prSet>
      <dgm:spPr/>
    </dgm:pt>
    <dgm:pt modelId="{C6719650-3008-454C-AB37-47EF52FBDF0E}" type="pres">
      <dgm:prSet presAssocID="{215AABA0-AED4-46DA-AD37-D62233D5BFE9}" presName="sibTrans" presStyleCnt="0"/>
      <dgm:spPr/>
    </dgm:pt>
    <dgm:pt modelId="{4583F9E5-BB45-4F10-A618-E4838D634C6C}" type="pres">
      <dgm:prSet presAssocID="{05372CC3-3797-4740-BC33-910EF669F410}" presName="compNode" presStyleCnt="0"/>
      <dgm:spPr/>
    </dgm:pt>
    <dgm:pt modelId="{0EAEA59E-71F8-4E58-98E7-B786FE8CFFB6}" type="pres">
      <dgm:prSet presAssocID="{05372CC3-3797-4740-BC33-910EF669F410}" presName="bgRect" presStyleLbl="bgShp" presStyleIdx="2" presStyleCnt="4"/>
      <dgm:spPr/>
    </dgm:pt>
    <dgm:pt modelId="{D069A116-AE9C-453B-B82C-4C97E9C065C2}" type="pres">
      <dgm:prSet presAssocID="{05372CC3-3797-4740-BC33-910EF669F4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lth"/>
        </a:ext>
      </dgm:extLst>
    </dgm:pt>
    <dgm:pt modelId="{D7D4C757-B3D7-4C95-A3A3-A5606C62480D}" type="pres">
      <dgm:prSet presAssocID="{05372CC3-3797-4740-BC33-910EF669F410}" presName="spaceRect" presStyleCnt="0"/>
      <dgm:spPr/>
    </dgm:pt>
    <dgm:pt modelId="{ADEBBC4B-8408-4F57-978E-7F0AA0935BF4}" type="pres">
      <dgm:prSet presAssocID="{05372CC3-3797-4740-BC33-910EF669F410}" presName="parTx" presStyleLbl="revTx" presStyleIdx="2" presStyleCnt="4">
        <dgm:presLayoutVars>
          <dgm:chMax val="0"/>
          <dgm:chPref val="0"/>
        </dgm:presLayoutVars>
      </dgm:prSet>
      <dgm:spPr/>
    </dgm:pt>
    <dgm:pt modelId="{71F16F45-AA14-4862-96C0-9EF0D914E457}" type="pres">
      <dgm:prSet presAssocID="{C33DF38B-388E-42C6-9FFC-1529332B4EA1}" presName="sibTrans" presStyleCnt="0"/>
      <dgm:spPr/>
    </dgm:pt>
    <dgm:pt modelId="{F10453F6-8EE6-4BBF-BD64-D51677C41ADE}" type="pres">
      <dgm:prSet presAssocID="{121E2185-E4BC-4F72-BC10-516AD6EDE605}" presName="compNode" presStyleCnt="0"/>
      <dgm:spPr/>
    </dgm:pt>
    <dgm:pt modelId="{8A364C68-1B82-48F1-84AD-12E4C08E4A4D}" type="pres">
      <dgm:prSet presAssocID="{121E2185-E4BC-4F72-BC10-516AD6EDE605}" presName="bgRect" presStyleLbl="bgShp" presStyleIdx="3" presStyleCnt="4"/>
      <dgm:spPr/>
    </dgm:pt>
    <dgm:pt modelId="{8B358297-AEC1-4F85-9E22-4A05FCF04293}" type="pres">
      <dgm:prSet presAssocID="{121E2185-E4BC-4F72-BC10-516AD6EDE6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boarding"/>
        </a:ext>
      </dgm:extLst>
    </dgm:pt>
    <dgm:pt modelId="{D3587E27-C625-4D36-A07C-778D7F29F22A}" type="pres">
      <dgm:prSet presAssocID="{121E2185-E4BC-4F72-BC10-516AD6EDE605}" presName="spaceRect" presStyleCnt="0"/>
      <dgm:spPr/>
    </dgm:pt>
    <dgm:pt modelId="{7EB1F7E3-C3B2-4666-B1FA-8D4C5BCD09D2}" type="pres">
      <dgm:prSet presAssocID="{121E2185-E4BC-4F72-BC10-516AD6EDE605}" presName="parTx" presStyleLbl="revTx" presStyleIdx="3" presStyleCnt="4">
        <dgm:presLayoutVars>
          <dgm:chMax val="0"/>
          <dgm:chPref val="0"/>
        </dgm:presLayoutVars>
      </dgm:prSet>
      <dgm:spPr/>
    </dgm:pt>
  </dgm:ptLst>
  <dgm:cxnLst>
    <dgm:cxn modelId="{E9394916-41B9-4F14-B5AF-632DB78770D0}" type="presOf" srcId="{82FB691C-2235-4037-A7DF-F5B98AE11EA3}" destId="{57C25190-0E1B-46A2-BAFE-4D744C67519C}" srcOrd="0" destOrd="0" presId="urn:microsoft.com/office/officeart/2018/2/layout/IconVerticalSolidList"/>
    <dgm:cxn modelId="{86769A18-682B-489C-B08D-F47C10140D7F}" srcId="{933A607C-DCB6-4DE3-8235-BDBAD9F72696}" destId="{05372CC3-3797-4740-BC33-910EF669F410}" srcOrd="2" destOrd="0" parTransId="{EA177211-502C-4182-8C34-59332177EA04}" sibTransId="{C33DF38B-388E-42C6-9FFC-1529332B4EA1}"/>
    <dgm:cxn modelId="{15E13E21-9854-4354-A670-CE337EC04215}" type="presOf" srcId="{933A607C-DCB6-4DE3-8235-BDBAD9F72696}" destId="{6A2B17BB-FF96-4A38-BABF-8BE992932496}" srcOrd="0" destOrd="0" presId="urn:microsoft.com/office/officeart/2018/2/layout/IconVerticalSolidList"/>
    <dgm:cxn modelId="{1DFD3B4D-2039-4BD9-9768-8EFA7CCE7412}" srcId="{933A607C-DCB6-4DE3-8235-BDBAD9F72696}" destId="{EF4BB7FF-1867-494E-AFD5-1E9402267561}" srcOrd="0" destOrd="0" parTransId="{EC75F02B-AC42-4033-B569-BE0AFA932A74}" sibTransId="{CCAB4155-8FA3-4C19-95D8-ACADE38D7A2E}"/>
    <dgm:cxn modelId="{0BE87178-42F0-4469-851D-411334DC11A0}" type="presOf" srcId="{05372CC3-3797-4740-BC33-910EF669F410}" destId="{ADEBBC4B-8408-4F57-978E-7F0AA0935BF4}" srcOrd="0" destOrd="0" presId="urn:microsoft.com/office/officeart/2018/2/layout/IconVerticalSolidList"/>
    <dgm:cxn modelId="{7E772595-9E80-47C0-B52A-BE0F8D65B6E4}" type="presOf" srcId="{EF4BB7FF-1867-494E-AFD5-1E9402267561}" destId="{B2AE912A-EB02-4C91-9E1F-FD47132C274E}" srcOrd="0" destOrd="0" presId="urn:microsoft.com/office/officeart/2018/2/layout/IconVerticalSolidList"/>
    <dgm:cxn modelId="{7CFD75BC-7EB5-40A3-B127-F63E5A5DCB33}" srcId="{933A607C-DCB6-4DE3-8235-BDBAD9F72696}" destId="{121E2185-E4BC-4F72-BC10-516AD6EDE605}" srcOrd="3" destOrd="0" parTransId="{93B36474-AB65-4C56-9A4A-98D8E8D1AB9B}" sibTransId="{BC720B75-6797-46D8-AB87-E89B3E60036F}"/>
    <dgm:cxn modelId="{8AF43FCF-C4BF-493B-8F12-D9AEBFB68FE3}" srcId="{933A607C-DCB6-4DE3-8235-BDBAD9F72696}" destId="{82FB691C-2235-4037-A7DF-F5B98AE11EA3}" srcOrd="1" destOrd="0" parTransId="{90EE4FED-0DE9-4933-A9AC-F932A21515BC}" sibTransId="{215AABA0-AED4-46DA-AD37-D62233D5BFE9}"/>
    <dgm:cxn modelId="{D34BF4DB-D2AB-4679-B0D8-780EDC67A99B}" type="presOf" srcId="{121E2185-E4BC-4F72-BC10-516AD6EDE605}" destId="{7EB1F7E3-C3B2-4666-B1FA-8D4C5BCD09D2}" srcOrd="0" destOrd="0" presId="urn:microsoft.com/office/officeart/2018/2/layout/IconVerticalSolidList"/>
    <dgm:cxn modelId="{5D206085-A9B3-47C6-BB79-1680758140C9}" type="presParOf" srcId="{6A2B17BB-FF96-4A38-BABF-8BE992932496}" destId="{2FE1E2A5-BEC0-41C1-82D1-789359045DC7}" srcOrd="0" destOrd="0" presId="urn:microsoft.com/office/officeart/2018/2/layout/IconVerticalSolidList"/>
    <dgm:cxn modelId="{25637348-3EAB-4670-B2E7-F11B11FEA94F}" type="presParOf" srcId="{2FE1E2A5-BEC0-41C1-82D1-789359045DC7}" destId="{694C8D0A-F5E1-4402-B601-10509779A51B}" srcOrd="0" destOrd="0" presId="urn:microsoft.com/office/officeart/2018/2/layout/IconVerticalSolidList"/>
    <dgm:cxn modelId="{6C0A585D-7CAE-4325-8E7B-57AC09E6A4BD}" type="presParOf" srcId="{2FE1E2A5-BEC0-41C1-82D1-789359045DC7}" destId="{2E2224D5-72DC-4D2B-A8E0-4F825EAD90D7}" srcOrd="1" destOrd="0" presId="urn:microsoft.com/office/officeart/2018/2/layout/IconVerticalSolidList"/>
    <dgm:cxn modelId="{0D1FAED3-2DCD-45F8-B847-C4725118E445}" type="presParOf" srcId="{2FE1E2A5-BEC0-41C1-82D1-789359045DC7}" destId="{FDF55970-20D0-419C-ADED-C9FD1F79D475}" srcOrd="2" destOrd="0" presId="urn:microsoft.com/office/officeart/2018/2/layout/IconVerticalSolidList"/>
    <dgm:cxn modelId="{B5F5262D-E0CC-45E3-A6EC-4D0F5F79A401}" type="presParOf" srcId="{2FE1E2A5-BEC0-41C1-82D1-789359045DC7}" destId="{B2AE912A-EB02-4C91-9E1F-FD47132C274E}" srcOrd="3" destOrd="0" presId="urn:microsoft.com/office/officeart/2018/2/layout/IconVerticalSolidList"/>
    <dgm:cxn modelId="{BBEA13BE-25C7-4504-9C35-C509D22AC0B3}" type="presParOf" srcId="{6A2B17BB-FF96-4A38-BABF-8BE992932496}" destId="{2EA81F91-B248-4677-A027-11DD084C2FF0}" srcOrd="1" destOrd="0" presId="urn:microsoft.com/office/officeart/2018/2/layout/IconVerticalSolidList"/>
    <dgm:cxn modelId="{45B39C0D-EDF9-454F-A04B-A50B3BA6D8EF}" type="presParOf" srcId="{6A2B17BB-FF96-4A38-BABF-8BE992932496}" destId="{023FF99E-A360-4D53-A787-DD6B9973E631}" srcOrd="2" destOrd="0" presId="urn:microsoft.com/office/officeart/2018/2/layout/IconVerticalSolidList"/>
    <dgm:cxn modelId="{04C4ECAD-05F4-45EB-95BE-9D57CB279051}" type="presParOf" srcId="{023FF99E-A360-4D53-A787-DD6B9973E631}" destId="{F6807382-81D5-45AE-96C9-06A62E0150FF}" srcOrd="0" destOrd="0" presId="urn:microsoft.com/office/officeart/2018/2/layout/IconVerticalSolidList"/>
    <dgm:cxn modelId="{CC6D0071-646E-4B2D-900D-B59531AFFA8B}" type="presParOf" srcId="{023FF99E-A360-4D53-A787-DD6B9973E631}" destId="{00CD14C2-9AD7-43D6-A525-6F3F76AB8C2B}" srcOrd="1" destOrd="0" presId="urn:microsoft.com/office/officeart/2018/2/layout/IconVerticalSolidList"/>
    <dgm:cxn modelId="{8F657BBC-5A1C-4FDE-8112-F361CAE677AE}" type="presParOf" srcId="{023FF99E-A360-4D53-A787-DD6B9973E631}" destId="{56F99A0F-B5B7-43F7-A844-3F22E733E7E6}" srcOrd="2" destOrd="0" presId="urn:microsoft.com/office/officeart/2018/2/layout/IconVerticalSolidList"/>
    <dgm:cxn modelId="{EE380EDB-8414-4A64-A554-C4FFDC1324F7}" type="presParOf" srcId="{023FF99E-A360-4D53-A787-DD6B9973E631}" destId="{57C25190-0E1B-46A2-BAFE-4D744C67519C}" srcOrd="3" destOrd="0" presId="urn:microsoft.com/office/officeart/2018/2/layout/IconVerticalSolidList"/>
    <dgm:cxn modelId="{C56BABA9-02EB-48D6-A19E-65BE14FAA3F1}" type="presParOf" srcId="{6A2B17BB-FF96-4A38-BABF-8BE992932496}" destId="{C6719650-3008-454C-AB37-47EF52FBDF0E}" srcOrd="3" destOrd="0" presId="urn:microsoft.com/office/officeart/2018/2/layout/IconVerticalSolidList"/>
    <dgm:cxn modelId="{76CBA65B-D2BE-4966-A3EF-AF461B304643}" type="presParOf" srcId="{6A2B17BB-FF96-4A38-BABF-8BE992932496}" destId="{4583F9E5-BB45-4F10-A618-E4838D634C6C}" srcOrd="4" destOrd="0" presId="urn:microsoft.com/office/officeart/2018/2/layout/IconVerticalSolidList"/>
    <dgm:cxn modelId="{9BB8D427-9608-42FB-8F3B-966407595286}" type="presParOf" srcId="{4583F9E5-BB45-4F10-A618-E4838D634C6C}" destId="{0EAEA59E-71F8-4E58-98E7-B786FE8CFFB6}" srcOrd="0" destOrd="0" presId="urn:microsoft.com/office/officeart/2018/2/layout/IconVerticalSolidList"/>
    <dgm:cxn modelId="{4A9782DC-D876-4CA4-AC82-5D8D4A22555B}" type="presParOf" srcId="{4583F9E5-BB45-4F10-A618-E4838D634C6C}" destId="{D069A116-AE9C-453B-B82C-4C97E9C065C2}" srcOrd="1" destOrd="0" presId="urn:microsoft.com/office/officeart/2018/2/layout/IconVerticalSolidList"/>
    <dgm:cxn modelId="{A042180F-889F-498B-8A2E-54E2B75DCD78}" type="presParOf" srcId="{4583F9E5-BB45-4F10-A618-E4838D634C6C}" destId="{D7D4C757-B3D7-4C95-A3A3-A5606C62480D}" srcOrd="2" destOrd="0" presId="urn:microsoft.com/office/officeart/2018/2/layout/IconVerticalSolidList"/>
    <dgm:cxn modelId="{7AF6BAD8-62BC-484C-9DBF-11D86A8A1A48}" type="presParOf" srcId="{4583F9E5-BB45-4F10-A618-E4838D634C6C}" destId="{ADEBBC4B-8408-4F57-978E-7F0AA0935BF4}" srcOrd="3" destOrd="0" presId="urn:microsoft.com/office/officeart/2018/2/layout/IconVerticalSolidList"/>
    <dgm:cxn modelId="{9B1DDEF4-5716-4E83-A57F-0E464B502743}" type="presParOf" srcId="{6A2B17BB-FF96-4A38-BABF-8BE992932496}" destId="{71F16F45-AA14-4862-96C0-9EF0D914E457}" srcOrd="5" destOrd="0" presId="urn:microsoft.com/office/officeart/2018/2/layout/IconVerticalSolidList"/>
    <dgm:cxn modelId="{319969D7-195C-4B6D-9712-FF81E1B13555}" type="presParOf" srcId="{6A2B17BB-FF96-4A38-BABF-8BE992932496}" destId="{F10453F6-8EE6-4BBF-BD64-D51677C41ADE}" srcOrd="6" destOrd="0" presId="urn:microsoft.com/office/officeart/2018/2/layout/IconVerticalSolidList"/>
    <dgm:cxn modelId="{99E78ACB-C6FE-4327-907D-34A6C5C3BADE}" type="presParOf" srcId="{F10453F6-8EE6-4BBF-BD64-D51677C41ADE}" destId="{8A364C68-1B82-48F1-84AD-12E4C08E4A4D}" srcOrd="0" destOrd="0" presId="urn:microsoft.com/office/officeart/2018/2/layout/IconVerticalSolidList"/>
    <dgm:cxn modelId="{3F676265-5466-4F5D-9B2A-2BCD757FFE95}" type="presParOf" srcId="{F10453F6-8EE6-4BBF-BD64-D51677C41ADE}" destId="{8B358297-AEC1-4F85-9E22-4A05FCF04293}" srcOrd="1" destOrd="0" presId="urn:microsoft.com/office/officeart/2018/2/layout/IconVerticalSolidList"/>
    <dgm:cxn modelId="{BF3905DD-9454-4A0A-8968-0DF0B1391379}" type="presParOf" srcId="{F10453F6-8EE6-4BBF-BD64-D51677C41ADE}" destId="{D3587E27-C625-4D36-A07C-778D7F29F22A}" srcOrd="2" destOrd="0" presId="urn:microsoft.com/office/officeart/2018/2/layout/IconVerticalSolidList"/>
    <dgm:cxn modelId="{6A544188-96A6-4316-9470-D40D165F19C8}" type="presParOf" srcId="{F10453F6-8EE6-4BBF-BD64-D51677C41ADE}" destId="{7EB1F7E3-C3B2-4666-B1FA-8D4C5BCD09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98EDF-4711-4DE4-A101-B3CDA6403D82}">
      <dsp:nvSpPr>
        <dsp:cNvPr id="0" name=""/>
        <dsp:cNvSpPr/>
      </dsp:nvSpPr>
      <dsp:spPr>
        <a:xfrm>
          <a:off x="0" y="71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C6F8E-20EF-483E-B90F-891FD3E89B25}">
      <dsp:nvSpPr>
        <dsp:cNvPr id="0" name=""/>
        <dsp:cNvSpPr/>
      </dsp:nvSpPr>
      <dsp:spPr>
        <a:xfrm>
          <a:off x="182554" y="136502"/>
          <a:ext cx="331917" cy="331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84EB65-6D14-4B19-9DDD-6FCE31A235E1}">
      <dsp:nvSpPr>
        <dsp:cNvPr id="0" name=""/>
        <dsp:cNvSpPr/>
      </dsp:nvSpPr>
      <dsp:spPr>
        <a:xfrm>
          <a:off x="697026" y="71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Mental wellbeing </a:t>
          </a:r>
          <a:endParaRPr lang="en-US" sz="1600" kern="1200"/>
        </a:p>
      </dsp:txBody>
      <dsp:txXfrm>
        <a:off x="697026" y="718"/>
        <a:ext cx="4188176" cy="603486"/>
      </dsp:txXfrm>
    </dsp:sp>
    <dsp:sp modelId="{ED30917D-BE64-491C-B8FE-9E91A149E990}">
      <dsp:nvSpPr>
        <dsp:cNvPr id="0" name=""/>
        <dsp:cNvSpPr/>
      </dsp:nvSpPr>
      <dsp:spPr>
        <a:xfrm>
          <a:off x="0" y="75507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F70B0C-F057-48AD-AD5A-96771D019808}">
      <dsp:nvSpPr>
        <dsp:cNvPr id="0" name=""/>
        <dsp:cNvSpPr/>
      </dsp:nvSpPr>
      <dsp:spPr>
        <a:xfrm>
          <a:off x="182554" y="890860"/>
          <a:ext cx="331917" cy="331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4E4680-DB18-415B-8B8D-D590BF8E7867}">
      <dsp:nvSpPr>
        <dsp:cNvPr id="0" name=""/>
        <dsp:cNvSpPr/>
      </dsp:nvSpPr>
      <dsp:spPr>
        <a:xfrm>
          <a:off x="697026" y="75507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b="0" kern="1200" dirty="0"/>
            <a:t>Internet safety and harms </a:t>
          </a:r>
          <a:endParaRPr lang="en-US" sz="1600" b="0" kern="1200" dirty="0"/>
        </a:p>
      </dsp:txBody>
      <dsp:txXfrm>
        <a:off x="697026" y="755076"/>
        <a:ext cx="4188176" cy="603486"/>
      </dsp:txXfrm>
    </dsp:sp>
    <dsp:sp modelId="{74433D0E-EB99-46A9-907C-DB6DF9B7F51B}">
      <dsp:nvSpPr>
        <dsp:cNvPr id="0" name=""/>
        <dsp:cNvSpPr/>
      </dsp:nvSpPr>
      <dsp:spPr>
        <a:xfrm>
          <a:off x="0" y="150943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3052CD-CD00-4C4B-A434-0D4A6259EB39}">
      <dsp:nvSpPr>
        <dsp:cNvPr id="0" name=""/>
        <dsp:cNvSpPr/>
      </dsp:nvSpPr>
      <dsp:spPr>
        <a:xfrm>
          <a:off x="182554" y="1645217"/>
          <a:ext cx="331917" cy="331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36328D-ECF1-4F8B-AD3E-2FA5F848DB4C}">
      <dsp:nvSpPr>
        <dsp:cNvPr id="0" name=""/>
        <dsp:cNvSpPr/>
      </dsp:nvSpPr>
      <dsp:spPr>
        <a:xfrm>
          <a:off x="697026" y="150943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Physical health and fitness</a:t>
          </a:r>
          <a:endParaRPr lang="en-US" sz="1600" kern="1200"/>
        </a:p>
      </dsp:txBody>
      <dsp:txXfrm>
        <a:off x="697026" y="1509433"/>
        <a:ext cx="4188176" cy="603486"/>
      </dsp:txXfrm>
    </dsp:sp>
    <dsp:sp modelId="{B117F42B-E70E-48FE-A06A-CB7C7479FF8E}">
      <dsp:nvSpPr>
        <dsp:cNvPr id="0" name=""/>
        <dsp:cNvSpPr/>
      </dsp:nvSpPr>
      <dsp:spPr>
        <a:xfrm>
          <a:off x="0" y="226379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2E50D-5F3A-4559-AFC0-C8E59950D31C}">
      <dsp:nvSpPr>
        <dsp:cNvPr id="0" name=""/>
        <dsp:cNvSpPr/>
      </dsp:nvSpPr>
      <dsp:spPr>
        <a:xfrm>
          <a:off x="182554" y="2399575"/>
          <a:ext cx="331917" cy="331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2E8072-5621-4D7C-98FB-1A54BBA38899}">
      <dsp:nvSpPr>
        <dsp:cNvPr id="0" name=""/>
        <dsp:cNvSpPr/>
      </dsp:nvSpPr>
      <dsp:spPr>
        <a:xfrm>
          <a:off x="697026" y="226379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Healthy eating </a:t>
          </a:r>
          <a:endParaRPr lang="en-US" sz="1600" kern="1200"/>
        </a:p>
      </dsp:txBody>
      <dsp:txXfrm>
        <a:off x="697026" y="2263791"/>
        <a:ext cx="4188176" cy="603486"/>
      </dsp:txXfrm>
    </dsp:sp>
    <dsp:sp modelId="{27CF28BF-03F3-484F-8212-0B22805F08EB}">
      <dsp:nvSpPr>
        <dsp:cNvPr id="0" name=""/>
        <dsp:cNvSpPr/>
      </dsp:nvSpPr>
      <dsp:spPr>
        <a:xfrm>
          <a:off x="0" y="301814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D0C6A-E29F-4D44-B204-D8DE1D4D6FB8}">
      <dsp:nvSpPr>
        <dsp:cNvPr id="0" name=""/>
        <dsp:cNvSpPr/>
      </dsp:nvSpPr>
      <dsp:spPr>
        <a:xfrm>
          <a:off x="182554" y="3153933"/>
          <a:ext cx="331917" cy="3319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5D5B2-A3C7-4FC1-9C98-2CDC89619D37}">
      <dsp:nvSpPr>
        <dsp:cNvPr id="0" name=""/>
        <dsp:cNvSpPr/>
      </dsp:nvSpPr>
      <dsp:spPr>
        <a:xfrm>
          <a:off x="697026" y="301814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Drugs, alcohol and tobacco</a:t>
          </a:r>
          <a:endParaRPr lang="en-US" sz="1600" kern="1200"/>
        </a:p>
      </dsp:txBody>
      <dsp:txXfrm>
        <a:off x="697026" y="3018148"/>
        <a:ext cx="4188176" cy="603486"/>
      </dsp:txXfrm>
    </dsp:sp>
    <dsp:sp modelId="{AFBDDF00-3D4E-41D9-963E-EF09300D6714}">
      <dsp:nvSpPr>
        <dsp:cNvPr id="0" name=""/>
        <dsp:cNvSpPr/>
      </dsp:nvSpPr>
      <dsp:spPr>
        <a:xfrm>
          <a:off x="0" y="377250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F15AE7-2F3E-4FBC-A561-6B11338A9F89}">
      <dsp:nvSpPr>
        <dsp:cNvPr id="0" name=""/>
        <dsp:cNvSpPr/>
      </dsp:nvSpPr>
      <dsp:spPr>
        <a:xfrm>
          <a:off x="182554" y="3908290"/>
          <a:ext cx="331917" cy="3319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83524F-8ABD-42E8-94BE-CBC3BDE2B5A2}">
      <dsp:nvSpPr>
        <dsp:cNvPr id="0" name=""/>
        <dsp:cNvSpPr/>
      </dsp:nvSpPr>
      <dsp:spPr>
        <a:xfrm>
          <a:off x="697026" y="377250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Health and prevention</a:t>
          </a:r>
          <a:endParaRPr lang="en-US" sz="1600" kern="1200"/>
        </a:p>
      </dsp:txBody>
      <dsp:txXfrm>
        <a:off x="697026" y="3772506"/>
        <a:ext cx="4188176" cy="603486"/>
      </dsp:txXfrm>
    </dsp:sp>
    <dsp:sp modelId="{ED3FFBED-E6E8-4CB4-9B3A-93EBB1D4C404}">
      <dsp:nvSpPr>
        <dsp:cNvPr id="0" name=""/>
        <dsp:cNvSpPr/>
      </dsp:nvSpPr>
      <dsp:spPr>
        <a:xfrm>
          <a:off x="0" y="452686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822A6-02EC-46BD-8EF2-0C673B972DCE}">
      <dsp:nvSpPr>
        <dsp:cNvPr id="0" name=""/>
        <dsp:cNvSpPr/>
      </dsp:nvSpPr>
      <dsp:spPr>
        <a:xfrm>
          <a:off x="182554" y="4662648"/>
          <a:ext cx="331917" cy="3319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EAB2D6-9403-494C-9944-D9B59D32E0E0}">
      <dsp:nvSpPr>
        <dsp:cNvPr id="0" name=""/>
        <dsp:cNvSpPr/>
      </dsp:nvSpPr>
      <dsp:spPr>
        <a:xfrm>
          <a:off x="697026" y="452686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Basic first aid</a:t>
          </a:r>
          <a:endParaRPr lang="en-US" sz="1600" kern="1200"/>
        </a:p>
      </dsp:txBody>
      <dsp:txXfrm>
        <a:off x="697026" y="4526863"/>
        <a:ext cx="4188176" cy="603486"/>
      </dsp:txXfrm>
    </dsp:sp>
    <dsp:sp modelId="{D2D5557F-03CF-4303-A59C-9AA28A6853C8}">
      <dsp:nvSpPr>
        <dsp:cNvPr id="0" name=""/>
        <dsp:cNvSpPr/>
      </dsp:nvSpPr>
      <dsp:spPr>
        <a:xfrm>
          <a:off x="0" y="528122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A0748-17CB-44E6-865F-C8D5E0E03BC6}">
      <dsp:nvSpPr>
        <dsp:cNvPr id="0" name=""/>
        <dsp:cNvSpPr/>
      </dsp:nvSpPr>
      <dsp:spPr>
        <a:xfrm>
          <a:off x="182554" y="5417005"/>
          <a:ext cx="331917" cy="33191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869B6-5948-445B-B8D7-94ABFFC97F30}">
      <dsp:nvSpPr>
        <dsp:cNvPr id="0" name=""/>
        <dsp:cNvSpPr/>
      </dsp:nvSpPr>
      <dsp:spPr>
        <a:xfrm>
          <a:off x="697026" y="528122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b="0" kern="1200" dirty="0"/>
            <a:t>Changing adolescent body</a:t>
          </a:r>
          <a:endParaRPr lang="en-US" sz="1600" b="0" kern="1200" dirty="0"/>
        </a:p>
      </dsp:txBody>
      <dsp:txXfrm>
        <a:off x="697026" y="5281221"/>
        <a:ext cx="4188176" cy="603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E24F9-96B2-47B4-B1CD-0FF01948756B}">
      <dsp:nvSpPr>
        <dsp:cNvPr id="0" name=""/>
        <dsp:cNvSpPr/>
      </dsp:nvSpPr>
      <dsp:spPr>
        <a:xfrm>
          <a:off x="0" y="99972"/>
          <a:ext cx="4885203" cy="18298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Anus: The private part of the body where poo comes out </a:t>
          </a:r>
          <a:endParaRPr lang="en-US" sz="3400" kern="1200" dirty="0"/>
        </a:p>
      </dsp:txBody>
      <dsp:txXfrm>
        <a:off x="89327" y="189299"/>
        <a:ext cx="4706549" cy="1651226"/>
      </dsp:txXfrm>
    </dsp:sp>
    <dsp:sp modelId="{DD6F5F11-CA4E-4333-AAB5-AAEAB831C3AF}">
      <dsp:nvSpPr>
        <dsp:cNvPr id="0" name=""/>
        <dsp:cNvSpPr/>
      </dsp:nvSpPr>
      <dsp:spPr>
        <a:xfrm>
          <a:off x="0" y="2027773"/>
          <a:ext cx="4885203" cy="182988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Penis: The private part of a boy where wee comes out</a:t>
          </a:r>
          <a:endParaRPr lang="en-US" sz="3400" kern="1200" dirty="0"/>
        </a:p>
      </dsp:txBody>
      <dsp:txXfrm>
        <a:off x="89327" y="2117100"/>
        <a:ext cx="4706549" cy="1651226"/>
      </dsp:txXfrm>
    </dsp:sp>
    <dsp:sp modelId="{E53F067E-6881-48CD-AFF3-14CB302D495E}">
      <dsp:nvSpPr>
        <dsp:cNvPr id="0" name=""/>
        <dsp:cNvSpPr/>
      </dsp:nvSpPr>
      <dsp:spPr>
        <a:xfrm>
          <a:off x="0" y="3955573"/>
          <a:ext cx="4885203" cy="182988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Vulva: The private part of a girl that she wipes when she has had a wee</a:t>
          </a:r>
          <a:endParaRPr lang="en-US" sz="3400" kern="1200" dirty="0"/>
        </a:p>
      </dsp:txBody>
      <dsp:txXfrm>
        <a:off x="89327" y="4044900"/>
        <a:ext cx="4706549" cy="1651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9C463-EB70-4845-AF6D-147F57ABE7A8}">
      <dsp:nvSpPr>
        <dsp:cNvPr id="0" name=""/>
        <dsp:cNvSpPr/>
      </dsp:nvSpPr>
      <dsp:spPr>
        <a:xfrm>
          <a:off x="0" y="1903"/>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29032-1098-4C89-AA59-E825BB1C7B91}">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2AF46B-CBA8-4FBE-8556-DE94751865ED}">
      <dsp:nvSpPr>
        <dsp:cNvPr id="0" name=""/>
        <dsp:cNvSpPr/>
      </dsp:nvSpPr>
      <dsp:spPr>
        <a:xfrm>
          <a:off x="937002" y="1903"/>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Schools have to teach biological aspects of human growth and reproduction within National Curriculum Science. </a:t>
          </a:r>
          <a:endParaRPr lang="en-US" sz="1500" kern="1200"/>
        </a:p>
      </dsp:txBody>
      <dsp:txXfrm>
        <a:off x="937002" y="1903"/>
        <a:ext cx="3948200" cy="811257"/>
      </dsp:txXfrm>
    </dsp:sp>
    <dsp:sp modelId="{D5881E5E-5985-4BE0-A848-8DCC5A1973A5}">
      <dsp:nvSpPr>
        <dsp:cNvPr id="0" name=""/>
        <dsp:cNvSpPr/>
      </dsp:nvSpPr>
      <dsp:spPr>
        <a:xfrm>
          <a:off x="0" y="1015975"/>
          <a:ext cx="48852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1F09B-04D2-4720-93D0-6DFB4A25247A}">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6C94A7-4022-4F3D-808F-94187E68F315}">
      <dsp:nvSpPr>
        <dsp:cNvPr id="0" name=""/>
        <dsp:cNvSpPr/>
      </dsp:nvSpPr>
      <dsp:spPr>
        <a:xfrm>
          <a:off x="937002" y="1015975"/>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From September 2020, all schools will have to teach Relationships Education, Relationships and Sex Education and Health Education. </a:t>
          </a:r>
          <a:endParaRPr lang="en-US" sz="1500" kern="1200"/>
        </a:p>
      </dsp:txBody>
      <dsp:txXfrm>
        <a:off x="937002" y="1015975"/>
        <a:ext cx="3948200" cy="811257"/>
      </dsp:txXfrm>
    </dsp:sp>
    <dsp:sp modelId="{888AC82B-3E15-4C8B-8043-2000E971AAFD}">
      <dsp:nvSpPr>
        <dsp:cNvPr id="0" name=""/>
        <dsp:cNvSpPr/>
      </dsp:nvSpPr>
      <dsp:spPr>
        <a:xfrm>
          <a:off x="0" y="2030048"/>
          <a:ext cx="48852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D11FE-1602-48CC-AB7F-A8E03465B65C}">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24A2A1-A51D-4E53-AA7D-170B23C37431}">
      <dsp:nvSpPr>
        <dsp:cNvPr id="0" name=""/>
        <dsp:cNvSpPr/>
      </dsp:nvSpPr>
      <dsp:spPr>
        <a:xfrm>
          <a:off x="937002" y="2030048"/>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Equalities Act, 2010</a:t>
          </a:r>
          <a:endParaRPr lang="en-US" sz="1500" kern="1200"/>
        </a:p>
      </dsp:txBody>
      <dsp:txXfrm>
        <a:off x="937002" y="2030048"/>
        <a:ext cx="3948200" cy="811257"/>
      </dsp:txXfrm>
    </dsp:sp>
    <dsp:sp modelId="{CD09A662-9DE8-4C10-B68D-84FCB1E62EB3}">
      <dsp:nvSpPr>
        <dsp:cNvPr id="0" name=""/>
        <dsp:cNvSpPr/>
      </dsp:nvSpPr>
      <dsp:spPr>
        <a:xfrm>
          <a:off x="0" y="3044120"/>
          <a:ext cx="48852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8F5EC-8D7F-4ED6-9CFF-46065BD040D3}">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A63844-E4C9-4854-B6EA-44A22F3CAA9E}">
      <dsp:nvSpPr>
        <dsp:cNvPr id="0" name=""/>
        <dsp:cNvSpPr/>
      </dsp:nvSpPr>
      <dsp:spPr>
        <a:xfrm>
          <a:off x="937002" y="3044120"/>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Safeguarding</a:t>
          </a:r>
          <a:endParaRPr lang="en-US" sz="1500" kern="1200"/>
        </a:p>
      </dsp:txBody>
      <dsp:txXfrm>
        <a:off x="937002" y="3044120"/>
        <a:ext cx="3948200" cy="811257"/>
      </dsp:txXfrm>
    </dsp:sp>
    <dsp:sp modelId="{83396BD5-C8FD-479D-A770-C417382C34C5}">
      <dsp:nvSpPr>
        <dsp:cNvPr id="0" name=""/>
        <dsp:cNvSpPr/>
      </dsp:nvSpPr>
      <dsp:spPr>
        <a:xfrm>
          <a:off x="0" y="4058192"/>
          <a:ext cx="48852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7C10D-4610-4EEB-B80A-A59705DA8D3B}">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86A87B-8080-4892-9DFE-CB876F96905E}">
      <dsp:nvSpPr>
        <dsp:cNvPr id="0" name=""/>
        <dsp:cNvSpPr/>
      </dsp:nvSpPr>
      <dsp:spPr>
        <a:xfrm>
          <a:off x="937002" y="4058192"/>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British Values</a:t>
          </a:r>
          <a:endParaRPr lang="en-US" sz="1500" kern="1200"/>
        </a:p>
      </dsp:txBody>
      <dsp:txXfrm>
        <a:off x="937002" y="4058192"/>
        <a:ext cx="3948200" cy="811257"/>
      </dsp:txXfrm>
    </dsp:sp>
    <dsp:sp modelId="{A0223791-B1B6-4A93-B9CB-BC3C7044CC46}">
      <dsp:nvSpPr>
        <dsp:cNvPr id="0" name=""/>
        <dsp:cNvSpPr/>
      </dsp:nvSpPr>
      <dsp:spPr>
        <a:xfrm>
          <a:off x="0" y="5072264"/>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96F7A-E4E9-4994-A7F2-0B966E42E35B}">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64FAC6-08AD-4058-A5E3-EA166BFE2278}">
      <dsp:nvSpPr>
        <dsp:cNvPr id="0" name=""/>
        <dsp:cNvSpPr/>
      </dsp:nvSpPr>
      <dsp:spPr>
        <a:xfrm>
          <a:off x="937002" y="5072264"/>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Spiritual, Moral, Social and Cultural</a:t>
          </a:r>
          <a:endParaRPr lang="en-US" sz="1500" kern="1200"/>
        </a:p>
      </dsp:txBody>
      <dsp:txXfrm>
        <a:off x="937002" y="5072264"/>
        <a:ext cx="3948200" cy="811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C8D0A-F5E1-4402-B601-10509779A51B}">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2224D5-72DC-4D2B-A8E0-4F825EAD90D7}">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AE912A-EB02-4C91-9E1F-FD47132C274E}">
      <dsp:nvSpPr>
        <dsp:cNvPr id="0" name=""/>
        <dsp:cNvSpPr/>
      </dsp:nvSpPr>
      <dsp:spPr>
        <a:xfrm>
          <a:off x="1429899" y="2442"/>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dirty="0"/>
            <a:t>The needs of all pupils must be appropriately met, and that all pupils understand the importance of equality and respect.</a:t>
          </a:r>
          <a:endParaRPr lang="en-US" sz="1700" kern="1200" dirty="0"/>
        </a:p>
      </dsp:txBody>
      <dsp:txXfrm>
        <a:off x="1429899" y="2442"/>
        <a:ext cx="3455303" cy="1238008"/>
      </dsp:txXfrm>
    </dsp:sp>
    <dsp:sp modelId="{F6807382-81D5-45AE-96C9-06A62E0150FF}">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D14C2-9AD7-43D6-A525-6F3F76AB8C2B}">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C25190-0E1B-46A2-BAFE-4D744C67519C}">
      <dsp:nvSpPr>
        <dsp:cNvPr id="0" name=""/>
        <dsp:cNvSpPr/>
      </dsp:nvSpPr>
      <dsp:spPr>
        <a:xfrm>
          <a:off x="1429899" y="1549953"/>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dirty="0"/>
            <a:t>LGBT content is fully integrated into the  curriculum </a:t>
          </a:r>
          <a:endParaRPr lang="en-US" sz="1700" kern="1200" dirty="0"/>
        </a:p>
      </dsp:txBody>
      <dsp:txXfrm>
        <a:off x="1429899" y="1549953"/>
        <a:ext cx="3455303" cy="1238008"/>
      </dsp:txXfrm>
    </dsp:sp>
    <dsp:sp modelId="{0EAEA59E-71F8-4E58-98E7-B786FE8CFFB6}">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9A116-AE9C-453B-B82C-4C97E9C065C2}">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EBBC4B-8408-4F57-978E-7F0AA0935BF4}">
      <dsp:nvSpPr>
        <dsp:cNvPr id="0" name=""/>
        <dsp:cNvSpPr/>
      </dsp:nvSpPr>
      <dsp:spPr>
        <a:xfrm>
          <a:off x="1429899" y="309746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a:t>All pupils to have been taught LGBT content at a timely point as part of this area of the curriculum</a:t>
          </a:r>
          <a:endParaRPr lang="en-US" sz="1700" kern="1200"/>
        </a:p>
      </dsp:txBody>
      <dsp:txXfrm>
        <a:off x="1429899" y="3097464"/>
        <a:ext cx="3455303" cy="1238008"/>
      </dsp:txXfrm>
    </dsp:sp>
    <dsp:sp modelId="{8A364C68-1B82-48F1-84AD-12E4C08E4A4D}">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358297-AEC1-4F85-9E22-4A05FCF04293}">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1F7E3-C3B2-4666-B1FA-8D4C5BCD09D2}">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a:t>Build a culture through positive action, where homophobia and gender stereotypes are not tolerated. </a:t>
          </a:r>
          <a:endParaRPr lang="en-US" sz="1700" kern="1200"/>
        </a:p>
      </dsp:txBody>
      <dsp:txXfrm>
        <a:off x="1429899" y="4644974"/>
        <a:ext cx="3455303" cy="12380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C4296-5725-48AF-B30E-758EF5FB56C3}" type="datetimeFigureOut">
              <a:rPr lang="en-GB" smtClean="0"/>
              <a:t>24/05/2021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EA981-9510-40A3-9E09-3AA120BAB402}" type="slidenum">
              <a:rPr lang="en-GB" smtClean="0"/>
              <a:t>‹#›</a:t>
            </a:fld>
            <a:endParaRPr lang="en-GB"/>
          </a:p>
        </p:txBody>
      </p:sp>
    </p:spTree>
    <p:extLst>
      <p:ext uri="{BB962C8B-B14F-4D97-AF65-F5344CB8AC3E}">
        <p14:creationId xmlns:p14="http://schemas.microsoft.com/office/powerpoint/2010/main" val="403756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a3MyLt6l5n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parents: </a:t>
            </a:r>
            <a:r>
              <a:rPr lang="en-GB" b="1" dirty="0"/>
              <a:t>Thank you for attending today, you are experts on your children and we are keen to hear your views as much as we are to share what is planned at (both</a:t>
            </a:r>
            <a:r>
              <a:rPr lang="en-GB" b="1" baseline="0" dirty="0"/>
              <a:t> </a:t>
            </a:r>
            <a:r>
              <a:rPr lang="en-GB" b="1" baseline="0" dirty="0" err="1"/>
              <a:t>Firle</a:t>
            </a:r>
            <a:r>
              <a:rPr lang="en-GB" b="1" baseline="0" dirty="0"/>
              <a:t> and Laughton Schools</a:t>
            </a:r>
            <a:r>
              <a:rPr lang="en-GB" b="1" dirty="0"/>
              <a:t>)</a:t>
            </a:r>
          </a:p>
          <a:p>
            <a:r>
              <a:rPr lang="en-GB" dirty="0"/>
              <a:t>Introduce staff present – </a:t>
            </a:r>
            <a:r>
              <a:rPr lang="en-GB" i="1" dirty="0"/>
              <a:t>ensure that the PSHE lead is introduced if not presenting, as well as any teachers that are involved in the delivery of PSHE who are present</a:t>
            </a:r>
          </a:p>
          <a:p>
            <a:r>
              <a:rPr lang="en-GB" b="1" i="0" dirty="0"/>
              <a:t>Talking to children/young people about challenging issues is not always easy, but it is essential that we build good communication skills from an early age to reduce risk taking behaviours later on, and to teach the skills to manage risk and promote the skills to live safely and thrive in the modern world.</a:t>
            </a:r>
          </a:p>
          <a:p>
            <a:r>
              <a:rPr lang="en-GB" i="1" dirty="0"/>
              <a:t> </a:t>
            </a:r>
            <a:endParaRPr lang="en-GB" dirty="0"/>
          </a:p>
        </p:txBody>
      </p:sp>
      <p:sp>
        <p:nvSpPr>
          <p:cNvPr id="4" name="Slide Number Placeholder 3"/>
          <p:cNvSpPr>
            <a:spLocks noGrp="1"/>
          </p:cNvSpPr>
          <p:nvPr>
            <p:ph type="sldNum" sz="quarter" idx="10"/>
          </p:nvPr>
        </p:nvSpPr>
        <p:spPr/>
        <p:txBody>
          <a:bodyPr/>
          <a:lstStyle/>
          <a:p>
            <a:fld id="{CD523BB3-1E9E-4BF4-9B76-41707D845C62}" type="slidenum">
              <a:rPr lang="en-GB" smtClean="0"/>
              <a:t>1</a:t>
            </a:fld>
            <a:endParaRPr lang="en-GB"/>
          </a:p>
        </p:txBody>
      </p:sp>
    </p:spTree>
    <p:extLst>
      <p:ext uri="{BB962C8B-B14F-4D97-AF65-F5344CB8AC3E}">
        <p14:creationId xmlns:p14="http://schemas.microsoft.com/office/powerpoint/2010/main" val="245552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Show if you have time. It is great for lightening the mood </a:t>
            </a:r>
            <a:r>
              <a:rPr lang="en-GB" b="1" dirty="0"/>
              <a:t>[Copyright restrictions prevent embedding videos in presentation] </a:t>
            </a:r>
            <a:r>
              <a:rPr lang="en-GB" i="1"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a:t>
            </a:r>
            <a:r>
              <a:rPr lang="en-GB"/>
              <a:t>example resource can </a:t>
            </a:r>
            <a:r>
              <a:rPr lang="en-GB" dirty="0"/>
              <a:t>be found at - </a:t>
            </a:r>
            <a:r>
              <a:rPr lang="en-GB" sz="1200" b="0" i="0" kern="1200" dirty="0">
                <a:solidFill>
                  <a:schemeClr val="tx1"/>
                </a:solidFill>
                <a:effectLst/>
                <a:latin typeface="+mn-lt"/>
                <a:ea typeface="+mn-ea"/>
                <a:cs typeface="+mn-cs"/>
              </a:rPr>
              <a:t>The Birds and the Bees | Parents Explain </a:t>
            </a:r>
            <a:r>
              <a:rPr lang="en-GB" sz="1200" b="0" i="0" kern="1200">
                <a:solidFill>
                  <a:schemeClr val="tx1"/>
                </a:solidFill>
                <a:effectLst/>
                <a:latin typeface="+mn-lt"/>
                <a:ea typeface="+mn-ea"/>
                <a:cs typeface="+mn-cs"/>
              </a:rPr>
              <a:t>| Cut  </a:t>
            </a:r>
            <a:r>
              <a:rPr lang="en-GB" sz="1200">
                <a:hlinkClick r:id="rId3"/>
              </a:rPr>
              <a:t>https</a:t>
            </a:r>
            <a:r>
              <a:rPr lang="en-GB" sz="1200" dirty="0">
                <a:hlinkClick r:id="rId3"/>
              </a:rPr>
              <a:t>://www.youtube.com/watch?v=a3MyLt6l5n0</a:t>
            </a:r>
            <a:endParaRPr lang="en-GB" sz="1200" b="1" dirty="0"/>
          </a:p>
          <a:p>
            <a:endParaRPr lang="en-GB" dirty="0"/>
          </a:p>
          <a:p>
            <a:r>
              <a:rPr lang="en-GB" dirty="0"/>
              <a:t>Highlight that the challenge for teachers is that children arrive with a number of misconceptions. These can continue into teenage years where misconceptions are compounded by media, </a:t>
            </a:r>
            <a:r>
              <a:rPr lang="en-GB" dirty="0" err="1"/>
              <a:t>inc.</a:t>
            </a:r>
            <a:r>
              <a:rPr lang="en-GB" dirty="0"/>
              <a:t> pornography.</a:t>
            </a:r>
          </a:p>
        </p:txBody>
      </p:sp>
      <p:sp>
        <p:nvSpPr>
          <p:cNvPr id="4" name="Slide Number Placeholder 3"/>
          <p:cNvSpPr>
            <a:spLocks noGrp="1"/>
          </p:cNvSpPr>
          <p:nvPr>
            <p:ph type="sldNum" sz="quarter" idx="5"/>
          </p:nvPr>
        </p:nvSpPr>
        <p:spPr/>
        <p:txBody>
          <a:bodyPr/>
          <a:lstStyle/>
          <a:p>
            <a:fld id="{40F18AEF-E2FF-402B-BCEF-F3BA231B9166}" type="slidenum">
              <a:rPr lang="en-GB" smtClean="0"/>
              <a:t>10</a:t>
            </a:fld>
            <a:endParaRPr lang="en-GB"/>
          </a:p>
        </p:txBody>
      </p:sp>
    </p:spTree>
    <p:extLst>
      <p:ext uri="{BB962C8B-B14F-4D97-AF65-F5344CB8AC3E}">
        <p14:creationId xmlns:p14="http://schemas.microsoft.com/office/powerpoint/2010/main" val="41000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Explain, that after the presentation they will be provided with an opportunity to see the full spiral curriculum, and some of the resources that are being used to deliver the lessons.</a:t>
            </a:r>
          </a:p>
          <a:p>
            <a:endParaRPr lang="en-GB" i="1" dirty="0"/>
          </a:p>
          <a:p>
            <a:endParaRPr lang="en-GB" i="1" dirty="0"/>
          </a:p>
          <a:p>
            <a:endParaRPr lang="en-GB" i="1" dirty="0"/>
          </a:p>
          <a:p>
            <a:endParaRPr lang="en-GB" i="1" dirty="0"/>
          </a:p>
          <a:p>
            <a:endParaRPr lang="en-GB" i="1" dirty="0"/>
          </a:p>
          <a:p>
            <a:r>
              <a:rPr lang="en-GB" i="1" dirty="0"/>
              <a:t>Teaching Icon ©MS PPT</a:t>
            </a:r>
          </a:p>
        </p:txBody>
      </p:sp>
      <p:sp>
        <p:nvSpPr>
          <p:cNvPr id="4" name="Slide Number Placeholder 3"/>
          <p:cNvSpPr>
            <a:spLocks noGrp="1"/>
          </p:cNvSpPr>
          <p:nvPr>
            <p:ph type="sldNum" sz="quarter" idx="10"/>
          </p:nvPr>
        </p:nvSpPr>
        <p:spPr/>
        <p:txBody>
          <a:bodyPr/>
          <a:lstStyle/>
          <a:p>
            <a:fld id="{CD523BB3-1E9E-4BF4-9B76-41707D845C62}" type="slidenum">
              <a:rPr lang="en-GB" smtClean="0"/>
              <a:t>13</a:t>
            </a:fld>
            <a:endParaRPr lang="en-GB"/>
          </a:p>
        </p:txBody>
      </p:sp>
    </p:spTree>
    <p:extLst>
      <p:ext uri="{BB962C8B-B14F-4D97-AF65-F5344CB8AC3E}">
        <p14:creationId xmlns:p14="http://schemas.microsoft.com/office/powerpoint/2010/main" val="335603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AND SECONDARY</a:t>
            </a:r>
          </a:p>
          <a:p>
            <a:r>
              <a:rPr lang="en-GB" dirty="0"/>
              <a:t>Highlight that mental wellbeing forms an integral part of many of the lessons.</a:t>
            </a:r>
          </a:p>
          <a:p>
            <a:r>
              <a:rPr lang="en-GB" dirty="0"/>
              <a:t>Parents have no right to have their child excused from any of these lessons.</a:t>
            </a:r>
          </a:p>
        </p:txBody>
      </p:sp>
      <p:sp>
        <p:nvSpPr>
          <p:cNvPr id="4" name="Slide Number Placeholder 3"/>
          <p:cNvSpPr>
            <a:spLocks noGrp="1"/>
          </p:cNvSpPr>
          <p:nvPr>
            <p:ph type="sldNum" sz="quarter" idx="5"/>
          </p:nvPr>
        </p:nvSpPr>
        <p:spPr/>
        <p:txBody>
          <a:bodyPr/>
          <a:lstStyle/>
          <a:p>
            <a:fld id="{9A7EA981-9510-40A3-9E09-3AA120BAB402}" type="slidenum">
              <a:rPr lang="en-GB" smtClean="0"/>
              <a:t>14</a:t>
            </a:fld>
            <a:endParaRPr lang="en-GB"/>
          </a:p>
        </p:txBody>
      </p:sp>
    </p:spTree>
    <p:extLst>
      <p:ext uri="{BB962C8B-B14F-4D97-AF65-F5344CB8AC3E}">
        <p14:creationId xmlns:p14="http://schemas.microsoft.com/office/powerpoint/2010/main" val="49032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a:t>
            </a:r>
          </a:p>
          <a:p>
            <a:r>
              <a:rPr lang="en-GB" dirty="0"/>
              <a:t>It is essential to have a common language within the classroom, and for schools to impart accurate information to children.</a:t>
            </a:r>
          </a:p>
          <a:p>
            <a:r>
              <a:rPr lang="en-GB" dirty="0"/>
              <a:t>These are how the words will be described to children.</a:t>
            </a:r>
          </a:p>
        </p:txBody>
      </p:sp>
      <p:sp>
        <p:nvSpPr>
          <p:cNvPr id="4" name="Slide Number Placeholder 3"/>
          <p:cNvSpPr>
            <a:spLocks noGrp="1"/>
          </p:cNvSpPr>
          <p:nvPr>
            <p:ph type="sldNum" sz="quarter" idx="5"/>
          </p:nvPr>
        </p:nvSpPr>
        <p:spPr/>
        <p:txBody>
          <a:bodyPr/>
          <a:lstStyle/>
          <a:p>
            <a:fld id="{9A7EA981-9510-40A3-9E09-3AA120BAB402}" type="slidenum">
              <a:rPr lang="en-GB" smtClean="0"/>
              <a:t>15</a:t>
            </a:fld>
            <a:endParaRPr lang="en-GB"/>
          </a:p>
        </p:txBody>
      </p:sp>
    </p:spTree>
    <p:extLst>
      <p:ext uri="{BB962C8B-B14F-4D97-AF65-F5344CB8AC3E}">
        <p14:creationId xmlns:p14="http://schemas.microsoft.com/office/powerpoint/2010/main" val="308097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a:t>
            </a:r>
          </a:p>
          <a:p>
            <a:r>
              <a:rPr lang="en-GB" dirty="0"/>
              <a:t>Parents can not withdraw their child from these lessons.</a:t>
            </a:r>
          </a:p>
        </p:txBody>
      </p:sp>
      <p:sp>
        <p:nvSpPr>
          <p:cNvPr id="4" name="Slide Number Placeholder 3"/>
          <p:cNvSpPr>
            <a:spLocks noGrp="1"/>
          </p:cNvSpPr>
          <p:nvPr>
            <p:ph type="sldNum" sz="quarter" idx="10"/>
          </p:nvPr>
        </p:nvSpPr>
        <p:spPr/>
        <p:txBody>
          <a:bodyPr/>
          <a:lstStyle/>
          <a:p>
            <a:fld id="{9A7EA981-9510-40A3-9E09-3AA120BAB402}" type="slidenum">
              <a:rPr lang="en-GB" smtClean="0"/>
              <a:t>16</a:t>
            </a:fld>
            <a:endParaRPr lang="en-GB"/>
          </a:p>
        </p:txBody>
      </p:sp>
    </p:spTree>
    <p:extLst>
      <p:ext uri="{BB962C8B-B14F-4D97-AF65-F5344CB8AC3E}">
        <p14:creationId xmlns:p14="http://schemas.microsoft.com/office/powerpoint/2010/main" val="194943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a:t>
            </a:r>
          </a:p>
          <a:p>
            <a:r>
              <a:rPr lang="en-GB" dirty="0"/>
              <a:t>Teaching about how a baby is conceived and born, taught outside of national curriculum for science is the only part that parents are able to withdraw their child from.</a:t>
            </a:r>
          </a:p>
          <a:p>
            <a:r>
              <a:rPr lang="en-GB" dirty="0"/>
              <a:t>Should this be your wish, whilst your request will be automatically granted in the primary phase. Before the head teacher can grant your request they are required to meet with you in person to discuss the nature and purpose of the curriculum, and where appropriate the wishes of your child. </a:t>
            </a:r>
            <a:r>
              <a:rPr lang="en-GB" sz="1200" dirty="0"/>
              <a:t>The benefits of receiving this important education and any detrimental effects that withdrawal might have on the child. This could include any social and emotional effects of being excluded, as well as the likelihood of the child hearing their peers’ version of what was said in the classes, rather than what was directly said by the teacher.</a:t>
            </a:r>
            <a:r>
              <a:rPr lang="en-GB" dirty="0"/>
              <a:t> </a:t>
            </a:r>
          </a:p>
          <a:p>
            <a:r>
              <a:rPr lang="en-GB" dirty="0"/>
              <a:t>Schools are required to document the conversation to ensure a record is kept.</a:t>
            </a:r>
          </a:p>
          <a:p>
            <a:pPr>
              <a:buFont typeface="Courier New" panose="02070309020205020404" pitchFamily="49" charset="0"/>
              <a:buChar char="o"/>
            </a:pPr>
            <a:r>
              <a:rPr lang="en-GB" sz="1200" dirty="0"/>
              <a:t>Good practice is also likely to include the head teacher discussing with parents</a:t>
            </a:r>
            <a:endParaRPr lang="en-GB" dirty="0"/>
          </a:p>
        </p:txBody>
      </p:sp>
      <p:sp>
        <p:nvSpPr>
          <p:cNvPr id="4" name="Slide Number Placeholder 3"/>
          <p:cNvSpPr>
            <a:spLocks noGrp="1"/>
          </p:cNvSpPr>
          <p:nvPr>
            <p:ph type="sldNum" sz="quarter" idx="10"/>
          </p:nvPr>
        </p:nvSpPr>
        <p:spPr/>
        <p:txBody>
          <a:bodyPr/>
          <a:lstStyle/>
          <a:p>
            <a:fld id="{9A7EA981-9510-40A3-9E09-3AA120BAB402}" type="slidenum">
              <a:rPr lang="en-GB" smtClean="0"/>
              <a:t>17</a:t>
            </a:fld>
            <a:endParaRPr lang="en-GB"/>
          </a:p>
        </p:txBody>
      </p:sp>
    </p:spTree>
    <p:extLst>
      <p:ext uri="{BB962C8B-B14F-4D97-AF65-F5344CB8AC3E}">
        <p14:creationId xmlns:p14="http://schemas.microsoft.com/office/powerpoint/2010/main" val="169806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Schools have a number of statutory requirements that they have to teach. </a:t>
            </a:r>
          </a:p>
          <a:p>
            <a:endParaRPr lang="en-GB" b="1" dirty="0"/>
          </a:p>
        </p:txBody>
      </p:sp>
      <p:sp>
        <p:nvSpPr>
          <p:cNvPr id="4" name="Slide Number Placeholder 3"/>
          <p:cNvSpPr>
            <a:spLocks noGrp="1"/>
          </p:cNvSpPr>
          <p:nvPr>
            <p:ph type="sldNum" sz="quarter" idx="10"/>
          </p:nvPr>
        </p:nvSpPr>
        <p:spPr/>
        <p:txBody>
          <a:bodyPr/>
          <a:lstStyle/>
          <a:p>
            <a:fld id="{CD523BB3-1E9E-4BF4-9B76-41707D845C62}" type="slidenum">
              <a:rPr lang="en-GB" smtClean="0"/>
              <a:t>18</a:t>
            </a:fld>
            <a:endParaRPr lang="en-GB"/>
          </a:p>
        </p:txBody>
      </p:sp>
    </p:spTree>
    <p:extLst>
      <p:ext uri="{BB962C8B-B14F-4D97-AF65-F5344CB8AC3E}">
        <p14:creationId xmlns:p14="http://schemas.microsoft.com/office/powerpoint/2010/main" val="58011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are required within the new RSHE guidance to have covered relevant LGBT content, in an integral way at a timely point.</a:t>
            </a:r>
          </a:p>
          <a:p>
            <a:endParaRPr lang="en-GB" dirty="0"/>
          </a:p>
          <a:p>
            <a:r>
              <a:rPr lang="en-GB" dirty="0"/>
              <a:t>Schools are legally required to ‘protect’ (not promote) all of the protected characteristics, which include gender, sexuality and gender reassignment.</a:t>
            </a:r>
          </a:p>
          <a:p>
            <a:endParaRPr lang="en-GB" dirty="0"/>
          </a:p>
          <a:p>
            <a:r>
              <a:rPr lang="en-GB" dirty="0"/>
              <a:t>May be helpful to reference:</a:t>
            </a:r>
          </a:p>
          <a:p>
            <a:r>
              <a:rPr lang="en-GB" dirty="0"/>
              <a:t>Equalities Act, 2010 –PSED</a:t>
            </a:r>
          </a:p>
          <a:p>
            <a:r>
              <a:rPr lang="en-GB" dirty="0"/>
              <a:t>CE School – valuing all gods children guidance</a:t>
            </a:r>
          </a:p>
          <a:p>
            <a:endParaRPr lang="en-GB" dirty="0"/>
          </a:p>
          <a:p>
            <a:endParaRPr lang="en-GB" dirty="0"/>
          </a:p>
        </p:txBody>
      </p:sp>
      <p:sp>
        <p:nvSpPr>
          <p:cNvPr id="4" name="Slide Number Placeholder 3"/>
          <p:cNvSpPr>
            <a:spLocks noGrp="1"/>
          </p:cNvSpPr>
          <p:nvPr>
            <p:ph type="sldNum" sz="quarter" idx="10"/>
          </p:nvPr>
        </p:nvSpPr>
        <p:spPr/>
        <p:txBody>
          <a:bodyPr/>
          <a:lstStyle/>
          <a:p>
            <a:fld id="{9A7EA981-9510-40A3-9E09-3AA120BAB402}" type="slidenum">
              <a:rPr lang="en-GB" smtClean="0"/>
              <a:t>19</a:t>
            </a:fld>
            <a:endParaRPr lang="en-GB"/>
          </a:p>
        </p:txBody>
      </p:sp>
    </p:spTree>
    <p:extLst>
      <p:ext uri="{BB962C8B-B14F-4D97-AF65-F5344CB8AC3E}">
        <p14:creationId xmlns:p14="http://schemas.microsoft.com/office/powerpoint/2010/main" val="207428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Legislation references diverse families, including composition and dynamic (LAC/Young carers)</a:t>
            </a:r>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20</a:t>
            </a:fld>
            <a:endParaRPr lang="en-GB"/>
          </a:p>
        </p:txBody>
      </p:sp>
    </p:spTree>
    <p:extLst>
      <p:ext uri="{BB962C8B-B14F-4D97-AF65-F5344CB8AC3E}">
        <p14:creationId xmlns:p14="http://schemas.microsoft.com/office/powerpoint/2010/main" val="217617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Discuss any other factors relevant to the approach or delivery of RSE teaching at the school. For example, sensitive to faith perspectives</a:t>
            </a:r>
            <a:endParaRPr lang="en-GB" i="0" dirty="0"/>
          </a:p>
        </p:txBody>
      </p:sp>
      <p:sp>
        <p:nvSpPr>
          <p:cNvPr id="4" name="Slide Number Placeholder 3"/>
          <p:cNvSpPr>
            <a:spLocks noGrp="1"/>
          </p:cNvSpPr>
          <p:nvPr>
            <p:ph type="sldNum" sz="quarter" idx="10"/>
          </p:nvPr>
        </p:nvSpPr>
        <p:spPr/>
        <p:txBody>
          <a:bodyPr/>
          <a:lstStyle/>
          <a:p>
            <a:fld id="{CD523BB3-1E9E-4BF4-9B76-41707D845C62}" type="slidenum">
              <a:rPr lang="en-GB" smtClean="0"/>
              <a:t>21</a:t>
            </a:fld>
            <a:endParaRPr lang="en-GB"/>
          </a:p>
        </p:txBody>
      </p:sp>
    </p:spTree>
    <p:extLst>
      <p:ext uri="{BB962C8B-B14F-4D97-AF65-F5344CB8AC3E}">
        <p14:creationId xmlns:p14="http://schemas.microsoft.com/office/powerpoint/2010/main" val="26957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parents that this is the rationale for statutory RSE. Safe, happy, healthy children/young people</a:t>
            </a:r>
          </a:p>
          <a:p>
            <a:r>
              <a:rPr lang="en-GB" dirty="0"/>
              <a:t>If time allows/small group as them to discuss/draw around a stick person to identify the ‘challenges’ and ‘risks’</a:t>
            </a:r>
          </a:p>
        </p:txBody>
      </p:sp>
      <p:sp>
        <p:nvSpPr>
          <p:cNvPr id="4" name="Slide Number Placeholder 3"/>
          <p:cNvSpPr>
            <a:spLocks noGrp="1"/>
          </p:cNvSpPr>
          <p:nvPr>
            <p:ph type="sldNum" sz="quarter" idx="5"/>
          </p:nvPr>
        </p:nvSpPr>
        <p:spPr/>
        <p:txBody>
          <a:bodyPr/>
          <a:lstStyle/>
          <a:p>
            <a:fld id="{9A7EA981-9510-40A3-9E09-3AA120BAB402}" type="slidenum">
              <a:rPr lang="en-GB" smtClean="0"/>
              <a:t>2</a:t>
            </a:fld>
            <a:endParaRPr lang="en-GB"/>
          </a:p>
        </p:txBody>
      </p:sp>
    </p:spTree>
    <p:extLst>
      <p:ext uri="{BB962C8B-B14F-4D97-AF65-F5344CB8AC3E}">
        <p14:creationId xmlns:p14="http://schemas.microsoft.com/office/powerpoint/2010/main" val="3378179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Throughout the lesson, and at the end of the lesson pupils will be provided with an opportunity to ask questions. They may do this with the whole class, during an end of the lesson Q&amp;A session, and through an anonymous ‘ask it basket’. Pupil questions are the part of the lesson that is hard for the teacher to plan and prepare for, as we can not anticipate every question that will be asked. It may be that a teacher will make the decision not to ask a question and will work with your child to explore safe sources of information, such as asking at someone at home.</a:t>
            </a:r>
          </a:p>
          <a:p>
            <a:r>
              <a:rPr lang="en-GB" i="1" dirty="0"/>
              <a:t>Explain to parents how questions may be answered, including sharing some examples of ‘typical’ questions and example answers.</a:t>
            </a:r>
          </a:p>
        </p:txBody>
      </p:sp>
      <p:sp>
        <p:nvSpPr>
          <p:cNvPr id="4" name="Slide Number Placeholder 3"/>
          <p:cNvSpPr>
            <a:spLocks noGrp="1"/>
          </p:cNvSpPr>
          <p:nvPr>
            <p:ph type="sldNum" sz="quarter" idx="10"/>
          </p:nvPr>
        </p:nvSpPr>
        <p:spPr/>
        <p:txBody>
          <a:bodyPr/>
          <a:lstStyle/>
          <a:p>
            <a:fld id="{CD523BB3-1E9E-4BF4-9B76-41707D845C62}" type="slidenum">
              <a:rPr lang="en-GB" smtClean="0"/>
              <a:t>22</a:t>
            </a:fld>
            <a:endParaRPr lang="en-GB"/>
          </a:p>
        </p:txBody>
      </p:sp>
    </p:spTree>
    <p:extLst>
      <p:ext uri="{BB962C8B-B14F-4D97-AF65-F5344CB8AC3E}">
        <p14:creationId xmlns:p14="http://schemas.microsoft.com/office/powerpoint/2010/main" val="373570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RSE will be taught according to statutory requirements, and inline with the ethos of the school and the framework of the school PSHE policy. It is important that as a family you take the time to share your personal values, beliefs and attitudes to the topic and also to create strong channels of communication with your child as early as possible. NHS choices has some helpful advice about talking to your child about their changing body, puberty and sex. </a:t>
            </a:r>
          </a:p>
          <a:p>
            <a:r>
              <a:rPr lang="en-GB" b="0" i="1" dirty="0"/>
              <a:t>Signpost parents to other relevant sources of support, including any the information that we recently put on the website</a:t>
            </a:r>
          </a:p>
        </p:txBody>
      </p:sp>
      <p:sp>
        <p:nvSpPr>
          <p:cNvPr id="4" name="Slide Number Placeholder 3"/>
          <p:cNvSpPr>
            <a:spLocks noGrp="1"/>
          </p:cNvSpPr>
          <p:nvPr>
            <p:ph type="sldNum" sz="quarter" idx="10"/>
          </p:nvPr>
        </p:nvSpPr>
        <p:spPr/>
        <p:txBody>
          <a:bodyPr/>
          <a:lstStyle/>
          <a:p>
            <a:fld id="{CD523BB3-1E9E-4BF4-9B76-41707D845C62}" type="slidenum">
              <a:rPr lang="en-GB" smtClean="0"/>
              <a:t>23</a:t>
            </a:fld>
            <a:endParaRPr lang="en-GB"/>
          </a:p>
        </p:txBody>
      </p:sp>
    </p:spTree>
    <p:extLst>
      <p:ext uri="{BB962C8B-B14F-4D97-AF65-F5344CB8AC3E}">
        <p14:creationId xmlns:p14="http://schemas.microsoft.com/office/powerpoint/2010/main" val="96695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Help prepare your child to overcome low self-esteem and increase body confidence during adolescence.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Dove Self-Esteem project has some good resources for parents - https://www.dove.com/uk/dove-self-esteem-project.html</a:t>
            </a:r>
            <a:endParaRPr lang="en-GB" dirty="0"/>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24</a:t>
            </a:fld>
            <a:endParaRPr lang="en-GB"/>
          </a:p>
        </p:txBody>
      </p:sp>
    </p:spTree>
    <p:extLst>
      <p:ext uri="{BB962C8B-B14F-4D97-AF65-F5344CB8AC3E}">
        <p14:creationId xmlns:p14="http://schemas.microsoft.com/office/powerpoint/2010/main" val="3912017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Being aware of everything your child does online is hard, but checking their browsing history, covering the webcam and talking to them about the importance of online safety may help to reduce risk. Vodaphone digital parenting has some helpful advice and you may find it helpful to look at their website or download the latest copy of their Digital Parenting magazine (FREE)</a:t>
            </a:r>
          </a:p>
          <a:p>
            <a:r>
              <a:rPr lang="en-GB" b="1" dirty="0"/>
              <a:t>PIR, POS -  do you know what these mean?</a:t>
            </a:r>
          </a:p>
          <a:p>
            <a:r>
              <a:rPr lang="en-GB" sz="1200" b="0" i="0" u="none" strike="noStrike" kern="1200" dirty="0">
                <a:solidFill>
                  <a:schemeClr val="tx1"/>
                </a:solidFill>
                <a:effectLst/>
                <a:latin typeface="+mn-lt"/>
                <a:ea typeface="+mn-ea"/>
                <a:cs typeface="+mn-cs"/>
              </a:rPr>
              <a:t>Explain that you understand the internet is a great place to be and that you're just looking out for them. Tell them they should speak up and not keep secrets if something is worrying them.</a:t>
            </a:r>
          </a:p>
          <a:p>
            <a:r>
              <a:rPr lang="en-GB" sz="1200" b="0" i="0" u="none" strike="noStrike" kern="1200" dirty="0">
                <a:solidFill>
                  <a:schemeClr val="tx1"/>
                </a:solidFill>
                <a:effectLst/>
                <a:latin typeface="+mn-lt"/>
                <a:ea typeface="+mn-ea"/>
                <a:cs typeface="+mn-cs"/>
              </a:rPr>
              <a:t>Reassure them that you're interested in all aspects of their life. Say that you'd like to talk about stuff they've seen online, sites and apps they visit, and that you'll share the things you've seen too. Recognise that they'll be using the internet to research homework, for example.</a:t>
            </a:r>
          </a:p>
          <a:p>
            <a:r>
              <a:rPr lang="en-GB" sz="1200" b="0" i="0" u="none" strike="noStrike" kern="1200" dirty="0">
                <a:solidFill>
                  <a:schemeClr val="tx1"/>
                </a:solidFill>
                <a:effectLst/>
                <a:latin typeface="+mn-lt"/>
                <a:ea typeface="+mn-ea"/>
                <a:cs typeface="+mn-cs"/>
              </a:rPr>
              <a:t>Explain that you understand the internet is a great place to be and that you're just looking out for them. Tell them they should speak up and not keep secrets if something is worrying them.</a:t>
            </a:r>
          </a:p>
          <a:p>
            <a:r>
              <a:rPr lang="en-GB" sz="1200" b="0" i="0" u="none" strike="noStrike" kern="1200" dirty="0">
                <a:solidFill>
                  <a:schemeClr val="tx1"/>
                </a:solidFill>
                <a:effectLst/>
                <a:latin typeface="+mn-lt"/>
                <a:ea typeface="+mn-ea"/>
                <a:cs typeface="+mn-cs"/>
              </a:rPr>
              <a:t>Reassure them that you're interested in all aspects of their life. Say that you'd like to talk about stuff they've seen online, sites and apps they visit, and that you'll share the things you've seen too. Recognise that they'll be using the internet to research homework, for example.</a:t>
            </a:r>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25</a:t>
            </a:fld>
            <a:endParaRPr lang="en-GB"/>
          </a:p>
        </p:txBody>
      </p:sp>
    </p:spTree>
    <p:extLst>
      <p:ext uri="{BB962C8B-B14F-4D97-AF65-F5344CB8AC3E}">
        <p14:creationId xmlns:p14="http://schemas.microsoft.com/office/powerpoint/2010/main" val="3648776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Invite parents to ask questions. Answer as appropriate for your school setting. </a:t>
            </a:r>
            <a:r>
              <a:rPr lang="en-GB" i="0" dirty="0"/>
              <a:t>Remember: It is OK not to know the answer to every question, you can offer to discuss as a school and respond by the end of next week.</a:t>
            </a:r>
          </a:p>
          <a:p>
            <a:r>
              <a:rPr lang="en-GB" i="1" dirty="0"/>
              <a:t>Thank parents for attending and invite them to explore the resources that you have made available and encourage them to ask questions on a 1:1 basis if they prefer. </a:t>
            </a:r>
          </a:p>
          <a:p>
            <a:r>
              <a:rPr lang="en-GB" i="1" dirty="0"/>
              <a:t>Highlight contact information if they wish to have their child withdrawn from sex education taught outside of science curriculum.</a:t>
            </a:r>
          </a:p>
          <a:p>
            <a:endParaRPr lang="en-GB" i="1" dirty="0"/>
          </a:p>
        </p:txBody>
      </p:sp>
      <p:sp>
        <p:nvSpPr>
          <p:cNvPr id="4" name="Slide Number Placeholder 3"/>
          <p:cNvSpPr>
            <a:spLocks noGrp="1"/>
          </p:cNvSpPr>
          <p:nvPr>
            <p:ph type="sldNum" sz="quarter" idx="10"/>
          </p:nvPr>
        </p:nvSpPr>
        <p:spPr/>
        <p:txBody>
          <a:bodyPr/>
          <a:lstStyle/>
          <a:p>
            <a:fld id="{CD523BB3-1E9E-4BF4-9B76-41707D845C62}" type="slidenum">
              <a:rPr lang="en-GB" smtClean="0"/>
              <a:t>27</a:t>
            </a:fld>
            <a:endParaRPr lang="en-GB"/>
          </a:p>
        </p:txBody>
      </p:sp>
    </p:spTree>
    <p:extLst>
      <p:ext uri="{BB962C8B-B14F-4D97-AF65-F5344CB8AC3E}">
        <p14:creationId xmlns:p14="http://schemas.microsoft.com/office/powerpoint/2010/main" val="420982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links to visit current image search results  - copyright restrictions prevent embedding images in presentation.]</a:t>
            </a:r>
          </a:p>
          <a:p>
            <a:endParaRPr lang="en-GB" b="1" dirty="0"/>
          </a:p>
          <a:p>
            <a:r>
              <a:rPr lang="en-GB" b="1" dirty="0"/>
              <a:t>We are going to start by reminding ourselves about some of the things that our children/young people are exposed to...</a:t>
            </a:r>
          </a:p>
          <a:p>
            <a:r>
              <a:rPr lang="en-GB" b="1" dirty="0"/>
              <a:t>You may not have these magazine and computer games in your home, but your child may still see things like this in shops, other people’s homes etc.</a:t>
            </a:r>
          </a:p>
          <a:p>
            <a:endParaRPr lang="en-GB" b="1" dirty="0"/>
          </a:p>
          <a:p>
            <a:r>
              <a:rPr lang="en-GB" b="1" dirty="0"/>
              <a:t>From June 2019, u</a:t>
            </a:r>
            <a:r>
              <a:rPr lang="en-GB" sz="1200" b="0" i="0" u="none" strike="noStrike" kern="1200" dirty="0">
                <a:solidFill>
                  <a:schemeClr val="tx1"/>
                </a:solidFill>
                <a:effectLst/>
                <a:latin typeface="+mn-lt"/>
                <a:ea typeface="+mn-ea"/>
                <a:cs typeface="+mn-cs"/>
              </a:rPr>
              <a:t>nder new rules, British companies will no longer be able to create promotions that depict men and women engaged in gender-stereotypical activities, amid fears that such depictions are contributing to pay inequality and causing psychological harm.</a:t>
            </a:r>
          </a:p>
          <a:p>
            <a:r>
              <a:rPr lang="en-GB" sz="1200" b="0" i="0" u="none" strike="noStrike" kern="1200" dirty="0">
                <a:solidFill>
                  <a:schemeClr val="tx1"/>
                </a:solidFill>
                <a:effectLst/>
                <a:latin typeface="+mn-lt"/>
                <a:ea typeface="+mn-ea"/>
                <a:cs typeface="+mn-cs"/>
              </a:rPr>
              <a:t>Adverts will no longer be able to show a person failing to achieve a task specifically because of their gender, such as a man unable to change a nappy or a woman unable to do DIY/park a car.</a:t>
            </a:r>
          </a:p>
          <a:p>
            <a:r>
              <a:rPr lang="en-GB" sz="1200" b="0" i="0" u="none" strike="noStrike" kern="1200" dirty="0">
                <a:solidFill>
                  <a:schemeClr val="tx1"/>
                </a:solidFill>
                <a:effectLst/>
                <a:latin typeface="+mn-lt"/>
                <a:ea typeface="+mn-ea"/>
                <a:cs typeface="+mn-cs"/>
              </a:rPr>
              <a:t>The rules will also ban adverts that suggest that transforming your body will make you romantically successful, while also clarifying rules on the sexualisation of young women.</a:t>
            </a:r>
          </a:p>
          <a:p>
            <a:endParaRPr lang="en-GB" b="1" dirty="0"/>
          </a:p>
        </p:txBody>
      </p:sp>
      <p:sp>
        <p:nvSpPr>
          <p:cNvPr id="4" name="Slide Number Placeholder 3"/>
          <p:cNvSpPr>
            <a:spLocks noGrp="1"/>
          </p:cNvSpPr>
          <p:nvPr>
            <p:ph type="sldNum" sz="quarter" idx="10"/>
          </p:nvPr>
        </p:nvSpPr>
        <p:spPr/>
        <p:txBody>
          <a:bodyPr/>
          <a:lstStyle/>
          <a:p>
            <a:fld id="{CD523BB3-1E9E-4BF4-9B76-41707D845C62}" type="slidenum">
              <a:rPr lang="en-GB" smtClean="0"/>
              <a:t>3</a:t>
            </a:fld>
            <a:endParaRPr lang="en-GB"/>
          </a:p>
        </p:txBody>
      </p:sp>
    </p:spTree>
    <p:extLst>
      <p:ext uri="{BB962C8B-B14F-4D97-AF65-F5344CB8AC3E}">
        <p14:creationId xmlns:p14="http://schemas.microsoft.com/office/powerpoint/2010/main" val="223069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World Book Day example…</a:t>
            </a:r>
          </a:p>
          <a:p>
            <a:r>
              <a:rPr lang="en-GB" dirty="0"/>
              <a:t>Accidental exposure – still has an influence and impact of body image, self –esteem, behaviours, norms etc</a:t>
            </a:r>
          </a:p>
        </p:txBody>
      </p:sp>
      <p:sp>
        <p:nvSpPr>
          <p:cNvPr id="4" name="Slide Number Placeholder 3"/>
          <p:cNvSpPr>
            <a:spLocks noGrp="1"/>
          </p:cNvSpPr>
          <p:nvPr>
            <p:ph type="sldNum" sz="quarter" idx="5"/>
          </p:nvPr>
        </p:nvSpPr>
        <p:spPr/>
        <p:txBody>
          <a:bodyPr/>
          <a:lstStyle/>
          <a:p>
            <a:fld id="{913834B1-FA06-453D-91D7-4DC49F5099D6}" type="slidenum">
              <a:rPr lang="en-GB" smtClean="0"/>
              <a:t>4</a:t>
            </a:fld>
            <a:endParaRPr lang="en-GB"/>
          </a:p>
        </p:txBody>
      </p:sp>
    </p:spTree>
    <p:extLst>
      <p:ext uri="{BB962C8B-B14F-4D97-AF65-F5344CB8AC3E}">
        <p14:creationId xmlns:p14="http://schemas.microsoft.com/office/powerpoint/2010/main" val="426362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 and lyrics are from Little Mix. </a:t>
            </a:r>
          </a:p>
          <a:p>
            <a:pPr defTabSz="966338">
              <a:defRPr/>
            </a:pPr>
            <a:r>
              <a:rPr lang="en-GB" b="1" dirty="0"/>
              <a:t>There are more sexualised artists and lyrics, but we are sharing Little Mix as they are often thought of as a young person friendly group, yet their lyrics reference some risk taking behaviours and suggest sexual norms </a:t>
            </a:r>
            <a:r>
              <a:rPr lang="en-GB" b="1" dirty="0" err="1"/>
              <a:t>inc.</a:t>
            </a:r>
            <a:r>
              <a:rPr lang="en-GB" b="1" dirty="0"/>
              <a:t> sexting, watching pornography and the removal of pubic hair. Whilst some lyrics may not be understood by all children, they can still subconsciously absorbed. </a:t>
            </a:r>
            <a:endParaRPr lang="en-GB" b="1" i="1" dirty="0"/>
          </a:p>
          <a:p>
            <a:endParaRPr lang="en-GB" dirty="0"/>
          </a:p>
        </p:txBody>
      </p:sp>
      <p:sp>
        <p:nvSpPr>
          <p:cNvPr id="4" name="Slide Number Placeholder 3"/>
          <p:cNvSpPr>
            <a:spLocks noGrp="1"/>
          </p:cNvSpPr>
          <p:nvPr>
            <p:ph type="sldNum" sz="quarter" idx="10"/>
          </p:nvPr>
        </p:nvSpPr>
        <p:spPr/>
        <p:txBody>
          <a:bodyPr/>
          <a:lstStyle/>
          <a:p>
            <a:fld id="{CD523BB3-1E9E-4BF4-9B76-41707D845C62}" type="slidenum">
              <a:rPr lang="en-GB" smtClean="0"/>
              <a:t>5</a:t>
            </a:fld>
            <a:endParaRPr lang="en-GB"/>
          </a:p>
        </p:txBody>
      </p:sp>
    </p:spTree>
    <p:extLst>
      <p:ext uri="{BB962C8B-B14F-4D97-AF65-F5344CB8AC3E}">
        <p14:creationId xmlns:p14="http://schemas.microsoft.com/office/powerpoint/2010/main" val="87654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Children and young people are sometimes allowed on social media sites at home, round friends houses, grandparents houses and in public places. Not all of these have the same privacy settings and security features that are set up in your home. Young people are sadly at risk of all the things listed on this slide.</a:t>
            </a:r>
          </a:p>
          <a:p>
            <a:r>
              <a:rPr lang="en-GB" b="0" i="1" dirty="0"/>
              <a:t>It would be helpful to have completed a pupil survey, even if it is an informal one to ask pupils what social media issues (</a:t>
            </a:r>
            <a:r>
              <a:rPr lang="en-GB" b="0" i="1" dirty="0" err="1"/>
              <a:t>inc.</a:t>
            </a:r>
            <a:r>
              <a:rPr lang="en-GB" b="0" i="1" dirty="0"/>
              <a:t> those listed on the slide) that they have experienced, or know someone who has experienced. This will provide parents with some data relevant to their children.</a:t>
            </a:r>
          </a:p>
          <a:p>
            <a:r>
              <a:rPr lang="en-GB" b="0" i="0" dirty="0"/>
              <a:t>Primary/Junior schools – Show ‘bedtime stories’: https://www.youtube.com/watch?v=hrrhP68fYJ0</a:t>
            </a:r>
          </a:p>
          <a:p>
            <a:endParaRPr lang="en-GB" b="0" i="0" dirty="0"/>
          </a:p>
        </p:txBody>
      </p:sp>
      <p:sp>
        <p:nvSpPr>
          <p:cNvPr id="4" name="Slide Number Placeholder 3"/>
          <p:cNvSpPr>
            <a:spLocks noGrp="1"/>
          </p:cNvSpPr>
          <p:nvPr>
            <p:ph type="sldNum" sz="quarter" idx="10"/>
          </p:nvPr>
        </p:nvSpPr>
        <p:spPr/>
        <p:txBody>
          <a:bodyPr/>
          <a:lstStyle/>
          <a:p>
            <a:fld id="{CD523BB3-1E9E-4BF4-9B76-41707D845C62}" type="slidenum">
              <a:rPr lang="en-GB" smtClean="0"/>
              <a:t>6</a:t>
            </a:fld>
            <a:endParaRPr lang="en-GB"/>
          </a:p>
        </p:txBody>
      </p:sp>
    </p:spTree>
    <p:extLst>
      <p:ext uri="{BB962C8B-B14F-4D97-AF65-F5344CB8AC3E}">
        <p14:creationId xmlns:p14="http://schemas.microsoft.com/office/powerpoint/2010/main" val="90934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Young people are affected by the media messages they see on TV, in music lyrics and videos, magazines, computer games, exposure to pornography etc. This can influence their self-esteem, body image, ideas about gender etc. It can be helpful to discuss with your child what they should do if they come across something online that they do not want to see, or that gives them cause for concern.</a:t>
            </a:r>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7</a:t>
            </a:fld>
            <a:endParaRPr lang="en-GB"/>
          </a:p>
        </p:txBody>
      </p:sp>
    </p:spTree>
    <p:extLst>
      <p:ext uri="{BB962C8B-B14F-4D97-AF65-F5344CB8AC3E}">
        <p14:creationId xmlns:p14="http://schemas.microsoft.com/office/powerpoint/2010/main" val="2966335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Post-it note, what do you want your children to learn in RSHE</a:t>
            </a:r>
          </a:p>
        </p:txBody>
      </p:sp>
      <p:sp>
        <p:nvSpPr>
          <p:cNvPr id="4" name="Slide Number Placeholder 3"/>
          <p:cNvSpPr>
            <a:spLocks noGrp="1"/>
          </p:cNvSpPr>
          <p:nvPr>
            <p:ph type="sldNum" sz="quarter" idx="5"/>
          </p:nvPr>
        </p:nvSpPr>
        <p:spPr/>
        <p:txBody>
          <a:bodyPr/>
          <a:lstStyle/>
          <a:p>
            <a:fld id="{9A7EA981-9510-40A3-9E09-3AA120BAB402}" type="slidenum">
              <a:rPr lang="en-GB" smtClean="0"/>
              <a:t>8</a:t>
            </a:fld>
            <a:endParaRPr lang="en-GB"/>
          </a:p>
        </p:txBody>
      </p:sp>
    </p:spTree>
    <p:extLst>
      <p:ext uri="{BB962C8B-B14F-4D97-AF65-F5344CB8AC3E}">
        <p14:creationId xmlns:p14="http://schemas.microsoft.com/office/powerpoint/2010/main" val="372773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Ask parents, if they feel comfortable, to discuss with the people they are sat next to, or to personally reflect on their own memories of the relationships and sex education they had as they were growing up. Ask them if it prepared them, in terms of information, skills, values and attitudes for their bodily changes and personal relationships.</a:t>
            </a:r>
            <a:endParaRPr lang="en-GB" b="1" i="0" dirty="0"/>
          </a:p>
          <a:p>
            <a:r>
              <a:rPr lang="en-GB" b="1" i="0" dirty="0"/>
              <a:t>Research repeatedly highlights that relationships and sex education is still not meeting the needs of children and young people. Without accurate information, taught sensitively young people are not being provided with adequate opportunities to enjoy healthy and safe relationships in the modern world. The government has recognised and responded to this research, and is making RSE a statutory part of the school curriculum in all schools from September 2019. </a:t>
            </a:r>
            <a:endParaRPr lang="en-GB" i="1" dirty="0"/>
          </a:p>
          <a:p>
            <a:endParaRPr lang="en-GB" b="1" i="1" dirty="0"/>
          </a:p>
          <a:p>
            <a:endParaRPr lang="en-GB" b="1" i="1" dirty="0"/>
          </a:p>
        </p:txBody>
      </p:sp>
      <p:sp>
        <p:nvSpPr>
          <p:cNvPr id="4" name="Slide Number Placeholder 3"/>
          <p:cNvSpPr>
            <a:spLocks noGrp="1"/>
          </p:cNvSpPr>
          <p:nvPr>
            <p:ph type="sldNum" sz="quarter" idx="10"/>
          </p:nvPr>
        </p:nvSpPr>
        <p:spPr/>
        <p:txBody>
          <a:bodyPr/>
          <a:lstStyle/>
          <a:p>
            <a:fld id="{CD523BB3-1E9E-4BF4-9B76-41707D845C62}" type="slidenum">
              <a:rPr lang="en-GB" smtClean="0"/>
              <a:t>9</a:t>
            </a:fld>
            <a:endParaRPr lang="en-GB"/>
          </a:p>
        </p:txBody>
      </p:sp>
    </p:spTree>
    <p:extLst>
      <p:ext uri="{BB962C8B-B14F-4D97-AF65-F5344CB8AC3E}">
        <p14:creationId xmlns:p14="http://schemas.microsoft.com/office/powerpoint/2010/main" val="120471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rgbClr val="EA1D76"/>
                </a:solidFill>
                <a:latin typeface="Arial"/>
                <a:cs typeface="Arial"/>
              </a:defRPr>
            </a:lvl1pPr>
          </a:lstStyle>
          <a:p>
            <a:r>
              <a:rPr lang="en-GB" dirty="0"/>
              <a:t>Presentation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Presentation Subtitle</a:t>
            </a:r>
            <a:endParaRPr lang="en-US" dirty="0"/>
          </a:p>
        </p:txBody>
      </p:sp>
      <p:sp>
        <p:nvSpPr>
          <p:cNvPr id="4" name="Date Placeholder 3"/>
          <p:cNvSpPr>
            <a:spLocks noGrp="1"/>
          </p:cNvSpPr>
          <p:nvPr>
            <p:ph type="dt" sz="half" idx="10"/>
          </p:nvPr>
        </p:nvSpPr>
        <p:spPr/>
        <p:txBody>
          <a:bodyPr/>
          <a:lstStyle/>
          <a:p>
            <a:r>
              <a:rPr lang="en-US" dirty="0"/>
              <a:t>Date Here</a:t>
            </a:r>
          </a:p>
        </p:txBody>
      </p:sp>
    </p:spTree>
    <p:extLst>
      <p:ext uri="{BB962C8B-B14F-4D97-AF65-F5344CB8AC3E}">
        <p14:creationId xmlns:p14="http://schemas.microsoft.com/office/powerpoint/2010/main" val="354688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5FBF4A-9DF0-41A6-8296-D578577A2E0F}" type="datetimeFigureOut">
              <a:rPr lang="en-GB" smtClean="0"/>
              <a:t>24/05/2021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7739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Contents</a:t>
            </a:r>
            <a:endParaRPr lang="en-US" dirty="0"/>
          </a:p>
        </p:txBody>
      </p:sp>
      <p:sp>
        <p:nvSpPr>
          <p:cNvPr id="7" name="Subtitle 2"/>
          <p:cNvSpPr>
            <a:spLocks noGrp="1"/>
          </p:cNvSpPr>
          <p:nvPr>
            <p:ph type="subTitle" idx="1" hasCustomPrompt="1"/>
          </p:nvPr>
        </p:nvSpPr>
        <p:spPr>
          <a:xfrm>
            <a:off x="457200" y="1132302"/>
            <a:ext cx="8229600" cy="4506632"/>
          </a:xfr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20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Page Tile															Slide 01</a:t>
            </a:r>
          </a:p>
        </p:txBody>
      </p:sp>
    </p:spTree>
    <p:extLst>
      <p:ext uri="{BB962C8B-B14F-4D97-AF65-F5344CB8AC3E}">
        <p14:creationId xmlns:p14="http://schemas.microsoft.com/office/powerpoint/2010/main" val="341666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Ite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439"/>
            <a:ext cx="8229600" cy="4693360"/>
          </a:xfrm>
        </p:spPr>
        <p:txBody>
          <a:bodyPr/>
          <a:lstStyle>
            <a:lvl1pPr>
              <a:defRPr sz="1800">
                <a:solidFill>
                  <a:schemeClr val="tx1">
                    <a:lumMod val="65000"/>
                    <a:lumOff val="35000"/>
                  </a:schemeClr>
                </a:solidFill>
                <a:latin typeface="Arial"/>
                <a:cs typeface="Arial"/>
              </a:defRPr>
            </a:lvl1pPr>
            <a:lvl2pPr>
              <a:defRPr sz="1600">
                <a:solidFill>
                  <a:schemeClr val="tx1">
                    <a:lumMod val="65000"/>
                    <a:lumOff val="35000"/>
                  </a:schemeClr>
                </a:solidFill>
                <a:latin typeface="Arial"/>
                <a:cs typeface="Arial"/>
              </a:defRPr>
            </a:lvl2pPr>
            <a:lvl3pPr>
              <a:defRPr sz="1400">
                <a:solidFill>
                  <a:schemeClr val="tx1">
                    <a:lumMod val="65000"/>
                    <a:lumOff val="35000"/>
                  </a:schemeClr>
                </a:solidFill>
                <a:latin typeface="Arial"/>
                <a:cs typeface="Arial"/>
              </a:defRPr>
            </a:lvl3pPr>
            <a:lvl4pPr>
              <a:defRPr sz="1200">
                <a:solidFill>
                  <a:schemeClr val="tx1">
                    <a:lumMod val="65000"/>
                    <a:lumOff val="35000"/>
                  </a:schemeClr>
                </a:solidFill>
                <a:latin typeface="Arial"/>
                <a:cs typeface="Arial"/>
              </a:defRPr>
            </a:lvl4pPr>
            <a:lvl5pPr>
              <a:defRPr sz="1200">
                <a:solidFill>
                  <a:schemeClr val="tx1">
                    <a:lumMod val="65000"/>
                    <a:lumOff val="3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List Items</a:t>
            </a:r>
            <a:endParaRPr lang="en-US" dirty="0"/>
          </a:p>
        </p:txBody>
      </p:sp>
    </p:spTree>
    <p:extLst>
      <p:ext uri="{BB962C8B-B14F-4D97-AF65-F5344CB8AC3E}">
        <p14:creationId xmlns:p14="http://schemas.microsoft.com/office/powerpoint/2010/main" val="207704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Text Page</a:t>
            </a:r>
            <a:endParaRPr lang="en-US" dirty="0"/>
          </a:p>
        </p:txBody>
      </p:sp>
      <p:sp>
        <p:nvSpPr>
          <p:cNvPr id="6" name="Subtitle 2"/>
          <p:cNvSpPr>
            <a:spLocks noGrp="1"/>
          </p:cNvSpPr>
          <p:nvPr>
            <p:ph type="subTitle" idx="1" hasCustomPrompt="1"/>
          </p:nvPr>
        </p:nvSpPr>
        <p:spPr>
          <a:xfrm>
            <a:off x="457200" y="1132302"/>
            <a:ext cx="8229600" cy="4506632"/>
          </a:xfr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20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Text here</a:t>
            </a:r>
            <a:endParaRPr lang="en-US" dirty="0"/>
          </a:p>
        </p:txBody>
      </p:sp>
    </p:spTree>
    <p:extLst>
      <p:ext uri="{BB962C8B-B14F-4D97-AF65-F5344CB8AC3E}">
        <p14:creationId xmlns:p14="http://schemas.microsoft.com/office/powerpoint/2010/main" val="24834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Image Page</a:t>
            </a:r>
            <a:endParaRPr lang="en-US" dirty="0"/>
          </a:p>
        </p:txBody>
      </p:sp>
      <p:sp>
        <p:nvSpPr>
          <p:cNvPr id="6" name="Picture Placeholder 5"/>
          <p:cNvSpPr>
            <a:spLocks noGrp="1"/>
          </p:cNvSpPr>
          <p:nvPr>
            <p:ph type="pic" sz="quarter" idx="11" hasCustomPrompt="1"/>
          </p:nvPr>
        </p:nvSpPr>
        <p:spPr>
          <a:xfrm>
            <a:off x="3817328" y="2733675"/>
            <a:ext cx="1559670" cy="1311275"/>
          </a:xfrm>
        </p:spPr>
        <p:txBody>
          <a:bodyPr>
            <a:normAutofit/>
          </a:bodyPr>
          <a:lstStyle>
            <a:lvl1pPr marL="0" indent="0" algn="ctr">
              <a:buNone/>
              <a:defRPr sz="1200">
                <a:latin typeface="Arial"/>
                <a:cs typeface="Arial"/>
              </a:defRPr>
            </a:lvl1pPr>
          </a:lstStyle>
          <a:p>
            <a:r>
              <a:rPr lang="en-US" dirty="0"/>
              <a:t>Add Picture Here</a:t>
            </a:r>
          </a:p>
        </p:txBody>
      </p:sp>
    </p:spTree>
    <p:extLst>
      <p:ext uri="{BB962C8B-B14F-4D97-AF65-F5344CB8AC3E}">
        <p14:creationId xmlns:p14="http://schemas.microsoft.com/office/powerpoint/2010/main" val="427711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5FBF4A-9DF0-41A6-8296-D578577A2E0F}" type="datetimeFigureOut">
              <a:rPr lang="en-GB" smtClean="0"/>
              <a:t>24/05/2021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276497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5FBF4A-9DF0-41A6-8296-D578577A2E0F}"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426511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FBF4A-9DF0-41A6-8296-D578577A2E0F}" type="datetimeFigureOut">
              <a:rPr lang="en-GB" smtClean="0"/>
              <a:t>24/05/2021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40948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FBF4A-9DF0-41A6-8296-D578577A2E0F}"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256789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3F388F8-C892-C445-8375-52F5699703CD}" type="datetimeFigureOut">
              <a:rPr lang="en-US" smtClean="0"/>
              <a:pPr/>
              <a:t>5/24/2021</a:t>
            </a:fld>
            <a:endParaRPr lang="en-US" dirty="0"/>
          </a:p>
        </p:txBody>
      </p:sp>
    </p:spTree>
    <p:extLst>
      <p:ext uri="{BB962C8B-B14F-4D97-AF65-F5344CB8AC3E}">
        <p14:creationId xmlns:p14="http://schemas.microsoft.com/office/powerpoint/2010/main" val="23633435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a3MyLt6l5n0"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www.nationalarchives.gov.uk/doc/open-government-licence/version/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www.nationalarchives.gov.uk/doc/open-government-licence/version/3/"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nationalarchives.gov.uk/doc/open-government-licence/version/3/"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amazon.co.uk/Tango-Makes-Three-Justin-Richardson/dp/1847381480" TargetMode="External"/><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en.wikipedia.org/wiki/And_Tango_Makes_Three" TargetMode="External"/><Relationship Id="rId5" Type="http://schemas.openxmlformats.org/officeDocument/2006/relationships/hyperlink" Target="https://www.outforourchildren.org.uk/resources/" TargetMode="Externa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dove.com/uk/dove-self-esteem-project.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hyperlink" Target="https://www.vodafone.co.uk/mobile/digital-parenting" TargetMode="External"/><Relationship Id="rId4" Type="http://schemas.openxmlformats.org/officeDocument/2006/relationships/hyperlink" Target="https://www.net-aware.org.u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nationalarchives.gov.uk/doc/open-government-licence/version/3/" TargetMode="External"/><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google.com/search?q=love+island&amp;tbm=isch&amp;ved=2ahUKEwiru6qki8nnAhWMlRQKHYSCB0QQ2-cCegQIABAA&amp;oq=love+island&amp;gs_l=img.3..0l10.17497.20469..20843...1.0..0.237.2091.0j8j4......0....1..gws-wiz-img.......0i67j0i131.zA6NHt3RXuM&amp;ei=w2ZCXuvNFoyrUoSFnqAE&amp;bih=1236&amp;biw=1089&amp;rlz=1C1GCEB_enGB809GB809&amp;safe=strict" TargetMode="External"/><Relationship Id="rId7" Type="http://schemas.openxmlformats.org/officeDocument/2006/relationships/hyperlink" Target="https://www.google.com/search?q=gta+v+cover&amp;tbm=isch&amp;ved=2ahUKEwj8lMzqi8nnAhUQKhoKHREvBzEQ2-cCegQIABAA&amp;oq=gta+v+cover&amp;gs_l=img.3..0l10.1081.2903..3014...0.0..1.277.1063.0j2j3......0....1..gws-wiz-img.......0i67.moBMmmGNXIA&amp;ei=VmdCXvyRLJDUaJHenIgD&amp;bih=1236&amp;biw=1089&amp;rlz=1C1GCEB_enGB809GB809&amp;safe=stric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s://www.google.com/search?q=men%27s+health+cover&amp;safe=strict&amp;rlz=1C1GCEB_enGB809GB809&amp;source=lnms&amp;tbm=isch&amp;sa=X&amp;ved=2ahUKEwjh0vegi8nnAhVJe8AKHYzmB5UQ_AUoAXoECA0QAw&amp;biw=1089&amp;bih=1236&amp;dpr=0.94"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www.google.com/search?q=paper+magazine+cover+winter+2017&amp;tbm=isch&amp;ved=2ahUKEwj_qZj5i8nnAhXGIBQKHUYQCRwQ2-cCegQIABAA&amp;oq=paper+magazine+cover+winter+2017&amp;gs_l=img.3...14643.17664..22382...2.0..1.270.2709.0j7j7......0....1..gws-wiz-img.......0j0i30j0i5i30j0i8i30j0i24.XZ5UtrM0aGc&amp;ei=dWdCXr-bFMbBUMagpOAB&amp;bih=1236&amp;biw=1089&amp;rlz=1C1GCEB_enGB809GB809&amp;safe=stri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reativecommons.org/licenses/by/2.0/"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www.mdx.ac.uk/__data/assets/pdf_file/0021/223266/MDX-NSPCC-OCC-pornography-report.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00B9BDB-7BF0-44C3-A2A7-0BD42DBA16EC}"/>
              </a:ext>
            </a:extLst>
          </p:cNvPr>
          <p:cNvSpPr>
            <a:spLocks noGrp="1"/>
          </p:cNvSpPr>
          <p:nvPr>
            <p:ph type="ctrTitle"/>
          </p:nvPr>
        </p:nvSpPr>
        <p:spPr>
          <a:xfrm>
            <a:off x="573712" y="3481557"/>
            <a:ext cx="4540169" cy="1898906"/>
          </a:xfrm>
        </p:spPr>
        <p:txBody>
          <a:bodyPr vert="horz" lIns="91440" tIns="45720" rIns="91440" bIns="45720" rtlCol="0" anchor="ctr">
            <a:noAutofit/>
          </a:bodyPr>
          <a:lstStyle/>
          <a:p>
            <a:pPr algn="l" defTabSz="914400">
              <a:lnSpc>
                <a:spcPct val="90000"/>
              </a:lnSpc>
            </a:pPr>
            <a:r>
              <a:rPr lang="en-US" sz="4000" b="1" dirty="0">
                <a:solidFill>
                  <a:srgbClr val="FFFFFF"/>
                </a:solidFill>
                <a:latin typeface="+mj-lt"/>
                <a:cs typeface="+mj-cs"/>
              </a:rPr>
              <a:t>Helping your child to stay safe and thrive in the modern world</a:t>
            </a:r>
          </a:p>
        </p:txBody>
      </p:sp>
      <p:sp>
        <p:nvSpPr>
          <p:cNvPr id="11" name="Freeform: Shape 10">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3125" y="2196877"/>
            <a:ext cx="3890875" cy="4661123"/>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2990" y="2336743"/>
            <a:ext cx="3751010" cy="452125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621" y="-3941"/>
            <a:ext cx="4124601" cy="2980208"/>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00961" y="-5576"/>
            <a:ext cx="3815104" cy="2825978"/>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Subtitle 2">
            <a:extLst>
              <a:ext uri="{FF2B5EF4-FFF2-40B4-BE49-F238E27FC236}">
                <a16:creationId xmlns:a16="http://schemas.microsoft.com/office/drawing/2014/main" id="{2F48E354-1882-4591-B7B1-853664F34172}"/>
              </a:ext>
            </a:extLst>
          </p:cNvPr>
          <p:cNvSpPr>
            <a:spLocks noGrp="1"/>
          </p:cNvSpPr>
          <p:nvPr>
            <p:ph type="subTitle" idx="1"/>
          </p:nvPr>
        </p:nvSpPr>
        <p:spPr>
          <a:xfrm>
            <a:off x="3205047" y="252504"/>
            <a:ext cx="2832808" cy="1763887"/>
          </a:xfrm>
        </p:spPr>
        <p:txBody>
          <a:bodyPr vert="horz" lIns="91440" tIns="45720" rIns="91440" bIns="45720" rtlCol="0" anchor="ctr">
            <a:normAutofit fontScale="92500"/>
          </a:bodyPr>
          <a:lstStyle/>
          <a:p>
            <a:pPr indent="-228600" algn="l" defTabSz="914400">
              <a:lnSpc>
                <a:spcPct val="90000"/>
              </a:lnSpc>
              <a:buFont typeface="Arial" panose="020B0604020202020204" pitchFamily="34" charset="0"/>
              <a:buChar char="•"/>
            </a:pPr>
            <a:endParaRPr lang="en-US" sz="1500" i="1" dirty="0">
              <a:solidFill>
                <a:schemeClr val="tx1"/>
              </a:solidFill>
              <a:latin typeface="+mn-lt"/>
              <a:cs typeface="+mn-cs"/>
            </a:endParaRPr>
          </a:p>
          <a:p>
            <a:pPr algn="l" defTabSz="914400">
              <a:lnSpc>
                <a:spcPct val="90000"/>
              </a:lnSpc>
            </a:pPr>
            <a:r>
              <a:rPr lang="en-US" sz="2400" i="1" dirty="0">
                <a:solidFill>
                  <a:schemeClr val="tx1"/>
                </a:solidFill>
                <a:latin typeface="+mn-lt"/>
                <a:cs typeface="+mn-cs"/>
              </a:rPr>
              <a:t>Laughton Primary and </a:t>
            </a:r>
            <a:r>
              <a:rPr lang="en-US" sz="2400" i="1" dirty="0" err="1">
                <a:solidFill>
                  <a:schemeClr val="tx1"/>
                </a:solidFill>
                <a:latin typeface="+mn-lt"/>
                <a:cs typeface="+mn-cs"/>
              </a:rPr>
              <a:t>Firle</a:t>
            </a:r>
            <a:r>
              <a:rPr lang="en-US" sz="2400" i="1" dirty="0">
                <a:solidFill>
                  <a:schemeClr val="tx1"/>
                </a:solidFill>
                <a:latin typeface="+mn-lt"/>
                <a:cs typeface="+mn-cs"/>
              </a:rPr>
              <a:t> CEP Schools - together the Oak Tree Federation</a:t>
            </a:r>
          </a:p>
        </p:txBody>
      </p:sp>
      <p:sp>
        <p:nvSpPr>
          <p:cNvPr id="4" name="TextBox 3">
            <a:extLst>
              <a:ext uri="{FF2B5EF4-FFF2-40B4-BE49-F238E27FC236}">
                <a16:creationId xmlns:a16="http://schemas.microsoft.com/office/drawing/2014/main" id="{736658D5-CEE9-4332-A693-68206A5F1C14}"/>
              </a:ext>
            </a:extLst>
          </p:cNvPr>
          <p:cNvSpPr txBox="1"/>
          <p:nvPr/>
        </p:nvSpPr>
        <p:spPr>
          <a:xfrm>
            <a:off x="6266985" y="3000888"/>
            <a:ext cx="2790279" cy="3617361"/>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500" dirty="0"/>
          </a:p>
        </p:txBody>
      </p:sp>
      <p:pic>
        <p:nvPicPr>
          <p:cNvPr id="5" name="Picture 4"/>
          <p:cNvPicPr>
            <a:picLocks noChangeAspect="1"/>
          </p:cNvPicPr>
          <p:nvPr/>
        </p:nvPicPr>
        <p:blipFill>
          <a:blip r:embed="rId3"/>
          <a:stretch>
            <a:fillRect/>
          </a:stretch>
        </p:blipFill>
        <p:spPr>
          <a:xfrm>
            <a:off x="6154000" y="2976267"/>
            <a:ext cx="1761926" cy="2078169"/>
          </a:xfrm>
          <a:prstGeom prst="rect">
            <a:avLst/>
          </a:prstGeom>
        </p:spPr>
      </p:pic>
      <p:pic>
        <p:nvPicPr>
          <p:cNvPr id="6" name="Picture 5"/>
          <p:cNvPicPr>
            <a:picLocks noChangeAspect="1"/>
          </p:cNvPicPr>
          <p:nvPr/>
        </p:nvPicPr>
        <p:blipFill>
          <a:blip r:embed="rId4"/>
          <a:stretch>
            <a:fillRect/>
          </a:stretch>
        </p:blipFill>
        <p:spPr>
          <a:xfrm>
            <a:off x="7596423" y="5093864"/>
            <a:ext cx="1547577" cy="1736593"/>
          </a:xfrm>
          <a:prstGeom prst="rect">
            <a:avLst/>
          </a:prstGeom>
        </p:spPr>
      </p:pic>
      <p:pic>
        <p:nvPicPr>
          <p:cNvPr id="7" name="Picture 6"/>
          <p:cNvPicPr>
            <a:picLocks noChangeAspect="1"/>
          </p:cNvPicPr>
          <p:nvPr/>
        </p:nvPicPr>
        <p:blipFill>
          <a:blip r:embed="rId5"/>
          <a:stretch>
            <a:fillRect/>
          </a:stretch>
        </p:blipFill>
        <p:spPr>
          <a:xfrm>
            <a:off x="6884627" y="5345168"/>
            <a:ext cx="784928" cy="746825"/>
          </a:xfrm>
          <a:prstGeom prst="rect">
            <a:avLst/>
          </a:prstGeom>
        </p:spPr>
      </p:pic>
    </p:spTree>
    <p:extLst>
      <p:ext uri="{BB962C8B-B14F-4D97-AF65-F5344CB8AC3E}">
        <p14:creationId xmlns:p14="http://schemas.microsoft.com/office/powerpoint/2010/main" val="123976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4886F-48B8-404F-BF81-35CB16100F41}"/>
              </a:ext>
            </a:extLst>
          </p:cNvPr>
          <p:cNvSpPr>
            <a:spLocks noGrp="1"/>
          </p:cNvSpPr>
          <p:nvPr>
            <p:ph type="title" idx="4294967295"/>
          </p:nvPr>
        </p:nvSpPr>
        <p:spPr>
          <a:xfrm>
            <a:off x="0" y="274638"/>
            <a:ext cx="8229600" cy="712787"/>
          </a:xfrm>
        </p:spPr>
        <p:txBody>
          <a:bodyPr>
            <a:normAutofit fontScale="90000"/>
          </a:bodyPr>
          <a:lstStyle/>
          <a:p>
            <a:r>
              <a:rPr lang="en-GB" b="1" dirty="0">
                <a:solidFill>
                  <a:schemeClr val="tx1">
                    <a:lumMod val="75000"/>
                    <a:lumOff val="25000"/>
                  </a:schemeClr>
                </a:solidFill>
              </a:rPr>
              <a:t>Conception misconceptions!</a:t>
            </a:r>
          </a:p>
        </p:txBody>
      </p:sp>
      <p:sp>
        <p:nvSpPr>
          <p:cNvPr id="8" name="Subtitle 2">
            <a:extLst>
              <a:ext uri="{FF2B5EF4-FFF2-40B4-BE49-F238E27FC236}">
                <a16:creationId xmlns:a16="http://schemas.microsoft.com/office/drawing/2014/main" id="{19ECA805-73D3-418C-B843-3FC97D5FDCC0}"/>
              </a:ext>
            </a:extLst>
          </p:cNvPr>
          <p:cNvSpPr txBox="1">
            <a:spLocks/>
          </p:cNvSpPr>
          <p:nvPr/>
        </p:nvSpPr>
        <p:spPr>
          <a:xfrm>
            <a:off x="457200" y="1132302"/>
            <a:ext cx="8229600" cy="4506632"/>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pPr marL="0" indent="0">
              <a:buNone/>
            </a:pPr>
            <a:endParaRPr lang="en-GB" sz="1800" dirty="0"/>
          </a:p>
          <a:p>
            <a:pPr marL="0" indent="0">
              <a:buNone/>
            </a:pPr>
            <a:r>
              <a:rPr lang="en-GB" sz="1800" dirty="0"/>
              <a:t>Resource Example – Cut: The Birds and the Bees - Parents Explain</a:t>
            </a:r>
          </a:p>
          <a:p>
            <a:pPr marL="0" indent="0">
              <a:buNone/>
            </a:pPr>
            <a:endParaRPr lang="en-GB" sz="1800" dirty="0"/>
          </a:p>
          <a:p>
            <a:pPr marL="0" indent="0">
              <a:buNone/>
            </a:pPr>
            <a:r>
              <a:rPr lang="en-GB" sz="1800" dirty="0">
                <a:hlinkClick r:id="rId3"/>
              </a:rPr>
              <a:t>https://www.youtube.com/watch?v=a3MyLt6l5n0</a:t>
            </a:r>
            <a:endParaRPr lang="en-GB" sz="1800" b="1" dirty="0"/>
          </a:p>
          <a:p>
            <a:endParaRPr lang="en-GB" dirty="0"/>
          </a:p>
        </p:txBody>
      </p:sp>
      <p:pic>
        <p:nvPicPr>
          <p:cNvPr id="9" name="Picture 8">
            <a:extLst>
              <a:ext uri="{FF2B5EF4-FFF2-40B4-BE49-F238E27FC236}">
                <a16:creationId xmlns:a16="http://schemas.microsoft.com/office/drawing/2014/main" id="{766C2029-98C2-439A-83F1-C45E09B2E2C6}"/>
              </a:ext>
            </a:extLst>
          </p:cNvPr>
          <p:cNvPicPr>
            <a:picLocks noChangeAspect="1"/>
          </p:cNvPicPr>
          <p:nvPr/>
        </p:nvPicPr>
        <p:blipFill>
          <a:blip r:embed="rId4"/>
          <a:stretch>
            <a:fillRect/>
          </a:stretch>
        </p:blipFill>
        <p:spPr>
          <a:xfrm>
            <a:off x="601162" y="1363176"/>
            <a:ext cx="3809474" cy="2775228"/>
          </a:xfrm>
          <a:prstGeom prst="rect">
            <a:avLst/>
          </a:prstGeom>
        </p:spPr>
      </p:pic>
    </p:spTree>
    <p:extLst>
      <p:ext uri="{BB962C8B-B14F-4D97-AF65-F5344CB8AC3E}">
        <p14:creationId xmlns:p14="http://schemas.microsoft.com/office/powerpoint/2010/main" val="392002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9571" y="372609"/>
            <a:ext cx="6651171" cy="712348"/>
          </a:xfrm>
        </p:spPr>
        <p:txBody>
          <a:bodyPr>
            <a:noAutofit/>
          </a:bodyPr>
          <a:lstStyle/>
          <a:p>
            <a:pPr algn="ctr"/>
            <a:r>
              <a:rPr lang="en-US" sz="4800" b="1" i="1" dirty="0">
                <a:solidFill>
                  <a:schemeClr val="bg1"/>
                </a:solidFill>
              </a:rPr>
              <a:t>Our school vision for RSHE is….</a:t>
            </a:r>
            <a:endParaRPr lang="en-GB" sz="4800" b="1" i="1" dirty="0">
              <a:solidFill>
                <a:schemeClr val="bg1"/>
              </a:solidFill>
            </a:endParaRPr>
          </a:p>
        </p:txBody>
      </p:sp>
      <p:sp>
        <p:nvSpPr>
          <p:cNvPr id="3" name="Subtitle 2"/>
          <p:cNvSpPr>
            <a:spLocks noGrp="1"/>
          </p:cNvSpPr>
          <p:nvPr>
            <p:ph type="subTitle" idx="1"/>
          </p:nvPr>
        </p:nvSpPr>
        <p:spPr>
          <a:xfrm>
            <a:off x="457200" y="1959428"/>
            <a:ext cx="8229600" cy="3679505"/>
          </a:xfrm>
        </p:spPr>
        <p:txBody>
          <a:bodyPr/>
          <a:lstStyle/>
          <a:p>
            <a:r>
              <a:rPr lang="en-GB" sz="2800" b="1" i="1" dirty="0">
                <a:solidFill>
                  <a:schemeClr val="bg1"/>
                </a:solidFill>
              </a:rPr>
              <a:t>to find a good balance in preparing children for their future, while still valuing their childhood. We aim to give children the information they need, at a time which is appropriate. We aim to give them a safe environment and platform to ask questions and explore life in order to become well-rounded and caring individuals.</a:t>
            </a:r>
            <a:endParaRPr lang="en-GB" sz="2800" dirty="0">
              <a:solidFill>
                <a:schemeClr val="bg1"/>
              </a:solidFill>
            </a:endParaRPr>
          </a:p>
          <a:p>
            <a:endParaRPr lang="en-GB" dirty="0"/>
          </a:p>
        </p:txBody>
      </p:sp>
    </p:spTree>
    <p:extLst>
      <p:ext uri="{BB962C8B-B14F-4D97-AF65-F5344CB8AC3E}">
        <p14:creationId xmlns:p14="http://schemas.microsoft.com/office/powerpoint/2010/main" val="360124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286" y="677410"/>
            <a:ext cx="8229600" cy="1143000"/>
          </a:xfrm>
        </p:spPr>
        <p:txBody>
          <a:bodyPr>
            <a:noAutofit/>
          </a:bodyPr>
          <a:lstStyle/>
          <a:p>
            <a:r>
              <a:rPr lang="en-GB" sz="4800" b="1" i="1" dirty="0">
                <a:solidFill>
                  <a:schemeClr val="bg1"/>
                </a:solidFill>
                <a:latin typeface="Arial" panose="020B0604020202020204" pitchFamily="34" charset="0"/>
                <a:ea typeface="Calibri" panose="020F0502020204030204" pitchFamily="34" charset="0"/>
                <a:cs typeface="Arial" panose="020B0604020202020204" pitchFamily="34" charset="0"/>
              </a:rPr>
              <a:t>Our schools’ overarching aims and objectives for pupils is</a:t>
            </a:r>
            <a:endParaRPr lang="en-GB" sz="4800" b="1" i="1" dirty="0">
              <a:latin typeface="Arial" panose="020B0604020202020204" pitchFamily="34" charset="0"/>
              <a:cs typeface="Arial" panose="020B0604020202020204" pitchFamily="34" charset="0"/>
            </a:endParaRPr>
          </a:p>
        </p:txBody>
      </p:sp>
      <p:sp>
        <p:nvSpPr>
          <p:cNvPr id="3" name="Rectangle 2"/>
          <p:cNvSpPr/>
          <p:nvPr/>
        </p:nvSpPr>
        <p:spPr>
          <a:xfrm>
            <a:off x="838199" y="2514322"/>
            <a:ext cx="8229600" cy="3970318"/>
          </a:xfrm>
          <a:prstGeom prst="rect">
            <a:avLst/>
          </a:prstGeom>
        </p:spPr>
        <p:txBody>
          <a:bodyPr wrap="square">
            <a:spAutoFit/>
          </a:bodyPr>
          <a:lstStyle/>
          <a:p>
            <a:r>
              <a:rPr lang="en-GB"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 </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inspire learning for life (‘Life in all its fullness’ – John 10:10 at </a:t>
            </a:r>
            <a:r>
              <a:rPr lang="en-GB"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Firle</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CEP)</a:t>
            </a:r>
            <a:r>
              <a:rPr lang="en-GB"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GB"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Our</a:t>
            </a:r>
            <a:r>
              <a:rPr lang="en-GB"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RSHE policy is written with this in mind, and aims to give children the tools they need in their life’s journey; to support and prepare them for what they might encounter along the way.</a:t>
            </a:r>
            <a:r>
              <a:rPr lang="en-GB"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GB" sz="3600" dirty="0">
              <a:solidFill>
                <a:schemeClr val="bg1"/>
              </a:solidFill>
            </a:endParaRPr>
          </a:p>
        </p:txBody>
      </p:sp>
    </p:spTree>
    <p:extLst>
      <p:ext uri="{BB962C8B-B14F-4D97-AF65-F5344CB8AC3E}">
        <p14:creationId xmlns:p14="http://schemas.microsoft.com/office/powerpoint/2010/main" val="30757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7F6B02-6516-4148-B701-F2BD18510D69}"/>
              </a:ext>
            </a:extLst>
          </p:cNvPr>
          <p:cNvSpPr>
            <a:spLocks noGrp="1"/>
          </p:cNvSpPr>
          <p:nvPr>
            <p:ph type="title"/>
          </p:nvPr>
        </p:nvSpPr>
        <p:spPr>
          <a:xfrm>
            <a:off x="720075" y="978102"/>
            <a:ext cx="7941325" cy="1062644"/>
          </a:xfrm>
        </p:spPr>
        <p:txBody>
          <a:bodyPr vert="horz" lIns="91440" tIns="45720" rIns="91440" bIns="45720" rtlCol="0" anchor="b">
            <a:normAutofit/>
          </a:bodyPr>
          <a:lstStyle/>
          <a:p>
            <a:pPr defTabSz="914400">
              <a:lnSpc>
                <a:spcPct val="90000"/>
              </a:lnSpc>
            </a:pPr>
            <a:r>
              <a:rPr lang="en-US" sz="3400" b="1" kern="1200" dirty="0">
                <a:solidFill>
                  <a:schemeClr val="tx1"/>
                </a:solidFill>
                <a:latin typeface="+mj-lt"/>
                <a:ea typeface="+mj-ea"/>
                <a:cs typeface="+mj-cs"/>
              </a:rPr>
              <a:t>RELATIONSHIPS EDUCATION: </a:t>
            </a:r>
            <a:br>
              <a:rPr lang="en-US" sz="3400" b="1" kern="1200" dirty="0">
                <a:solidFill>
                  <a:schemeClr val="tx1"/>
                </a:solidFill>
                <a:latin typeface="+mj-lt"/>
                <a:ea typeface="+mj-ea"/>
                <a:cs typeface="+mj-cs"/>
              </a:rPr>
            </a:br>
            <a:r>
              <a:rPr lang="en-US" sz="3400" b="1" kern="1200" dirty="0">
                <a:solidFill>
                  <a:schemeClr val="tx1"/>
                </a:solidFill>
                <a:latin typeface="+mj-lt"/>
                <a:ea typeface="+mj-ea"/>
                <a:cs typeface="+mj-cs"/>
              </a:rPr>
              <a:t>Schools will be required to teach…</a:t>
            </a:r>
          </a:p>
        </p:txBody>
      </p:sp>
      <p:cxnSp>
        <p:nvCxnSpPr>
          <p:cNvPr id="31" name="Straight Connector 26">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Classroom">
            <a:extLst>
              <a:ext uri="{FF2B5EF4-FFF2-40B4-BE49-F238E27FC236}">
                <a16:creationId xmlns:a16="http://schemas.microsoft.com/office/drawing/2014/main" id="{7FB2501A-B80C-4598-8859-A2EAA49205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1E81D366-7F8D-4256-B64E-7E5AD4B0E6E6}"/>
              </a:ext>
            </a:extLst>
          </p:cNvPr>
          <p:cNvSpPr>
            <a:spLocks noGrp="1"/>
          </p:cNvSpPr>
          <p:nvPr>
            <p:ph type="subTitle" idx="1"/>
          </p:nvPr>
        </p:nvSpPr>
        <p:spPr>
          <a:xfrm>
            <a:off x="3716515" y="2682433"/>
            <a:ext cx="4711627" cy="321574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100" dirty="0">
                <a:solidFill>
                  <a:schemeClr val="tx1"/>
                </a:solidFill>
                <a:latin typeface="+mn-lt"/>
                <a:cs typeface="+mn-cs"/>
              </a:rPr>
              <a:t>Families and people who care for me </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Caring friendships</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Respectful relationships </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Online relationships</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Being safe </a:t>
            </a:r>
          </a:p>
          <a:p>
            <a:pPr indent="-228600" defTabSz="914400">
              <a:lnSpc>
                <a:spcPct val="90000"/>
              </a:lnSpc>
              <a:buFont typeface="Arial" panose="020B0604020202020204" pitchFamily="34" charset="0"/>
              <a:buChar char="•"/>
            </a:pPr>
            <a:endParaRPr lang="en-US" sz="2100" dirty="0">
              <a:solidFill>
                <a:schemeClr val="tx1"/>
              </a:solidFill>
              <a:latin typeface="+mn-lt"/>
              <a:cs typeface="+mn-cs"/>
            </a:endParaRPr>
          </a:p>
        </p:txBody>
      </p:sp>
    </p:spTree>
    <p:extLst>
      <p:ext uri="{BB962C8B-B14F-4D97-AF65-F5344CB8AC3E}">
        <p14:creationId xmlns:p14="http://schemas.microsoft.com/office/powerpoint/2010/main" val="185466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7D11F627-5D14-4A0E-BEBB-50ABC94D5933}"/>
              </a:ext>
            </a:extLst>
          </p:cNvPr>
          <p:cNvSpPr>
            <a:spLocks noGrp="1"/>
          </p:cNvSpPr>
          <p:nvPr>
            <p:ph type="title"/>
          </p:nvPr>
        </p:nvSpPr>
        <p:spPr>
          <a:xfrm>
            <a:off x="647271" y="1012004"/>
            <a:ext cx="2562119" cy="4795408"/>
          </a:xfrm>
        </p:spPr>
        <p:txBody>
          <a:bodyPr>
            <a:normAutofit/>
          </a:bodyPr>
          <a:lstStyle/>
          <a:p>
            <a:r>
              <a:rPr lang="en-GB" sz="3600" dirty="0">
                <a:solidFill>
                  <a:srgbClr val="FFFFFF"/>
                </a:solidFill>
              </a:rPr>
              <a:t>HEALTH EDUCATION</a:t>
            </a:r>
            <a:br>
              <a:rPr lang="en-GB" dirty="0">
                <a:solidFill>
                  <a:srgbClr val="FFFFFF"/>
                </a:solidFill>
              </a:rPr>
            </a:br>
            <a:br>
              <a:rPr lang="en-GB" dirty="0">
                <a:solidFill>
                  <a:srgbClr val="FFFFFF"/>
                </a:solidFill>
              </a:rPr>
            </a:br>
            <a:r>
              <a:rPr lang="en-GB" dirty="0">
                <a:solidFill>
                  <a:srgbClr val="FFFFFF"/>
                </a:solidFill>
              </a:rPr>
              <a:t>Schools will be required to teach…</a:t>
            </a:r>
          </a:p>
        </p:txBody>
      </p:sp>
      <p:graphicFrame>
        <p:nvGraphicFramePr>
          <p:cNvPr id="13" name="Content Placeholder 10">
            <a:extLst>
              <a:ext uri="{FF2B5EF4-FFF2-40B4-BE49-F238E27FC236}">
                <a16:creationId xmlns:a16="http://schemas.microsoft.com/office/drawing/2014/main" id="{21C5DF82-6ECB-4A88-9181-7466E51CA93C}"/>
              </a:ext>
            </a:extLst>
          </p:cNvPr>
          <p:cNvGraphicFramePr>
            <a:graphicFrameLocks noGrp="1"/>
          </p:cNvGraphicFramePr>
          <p:nvPr>
            <p:ph idx="1"/>
            <p:extLst>
              <p:ext uri="{D42A27DB-BD31-4B8C-83A1-F6EECF244321}">
                <p14:modId xmlns:p14="http://schemas.microsoft.com/office/powerpoint/2010/main" val="104113632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64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20AB79-70B4-4E1D-9E48-50F764E33B68}"/>
              </a:ext>
            </a:extLst>
          </p:cNvPr>
          <p:cNvSpPr>
            <a:spLocks noGrp="1"/>
          </p:cNvSpPr>
          <p:nvPr>
            <p:ph type="title"/>
          </p:nvPr>
        </p:nvSpPr>
        <p:spPr>
          <a:xfrm>
            <a:off x="647271" y="1012004"/>
            <a:ext cx="2562119" cy="4795408"/>
          </a:xfrm>
        </p:spPr>
        <p:txBody>
          <a:bodyPr>
            <a:normAutofit/>
          </a:bodyPr>
          <a:lstStyle/>
          <a:p>
            <a:r>
              <a:rPr lang="en-GB">
                <a:solidFill>
                  <a:srgbClr val="FFFFFF"/>
                </a:solidFill>
              </a:rPr>
              <a:t>Naming body parts</a:t>
            </a:r>
          </a:p>
        </p:txBody>
      </p:sp>
      <p:graphicFrame>
        <p:nvGraphicFramePr>
          <p:cNvPr id="5" name="Content Placeholder 2">
            <a:extLst>
              <a:ext uri="{FF2B5EF4-FFF2-40B4-BE49-F238E27FC236}">
                <a16:creationId xmlns:a16="http://schemas.microsoft.com/office/drawing/2014/main" id="{167924B0-6587-41A3-B60D-6F12D0A05D1C}"/>
              </a:ext>
            </a:extLst>
          </p:cNvPr>
          <p:cNvGraphicFramePr>
            <a:graphicFrameLocks noGrp="1"/>
          </p:cNvGraphicFramePr>
          <p:nvPr>
            <p:ph idx="1"/>
            <p:extLst>
              <p:ext uri="{D42A27DB-BD31-4B8C-83A1-F6EECF244321}">
                <p14:modId xmlns:p14="http://schemas.microsoft.com/office/powerpoint/2010/main" val="871599166"/>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649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pPr defTabSz="914400">
              <a:lnSpc>
                <a:spcPct val="90000"/>
              </a:lnSpc>
            </a:pPr>
            <a:r>
              <a:rPr lang="en-US" sz="4400" kern="1200">
                <a:solidFill>
                  <a:srgbClr val="FFFFFF"/>
                </a:solidFill>
                <a:latin typeface="+mj-lt"/>
                <a:ea typeface="+mj-ea"/>
                <a:cs typeface="+mj-cs"/>
              </a:rPr>
              <a:t>Puberty as part of Health Education </a:t>
            </a:r>
          </a:p>
        </p:txBody>
      </p:sp>
      <p:sp>
        <p:nvSpPr>
          <p:cNvPr id="3" name="Content Placeholder 2"/>
          <p:cNvSpPr>
            <a:spLocks noGrp="1"/>
          </p:cNvSpPr>
          <p:nvPr>
            <p:ph idx="1"/>
          </p:nvPr>
        </p:nvSpPr>
        <p:spPr>
          <a:xfrm>
            <a:off x="4567930" y="801866"/>
            <a:ext cx="3979563" cy="5230634"/>
          </a:xfrm>
        </p:spPr>
        <p:txBody>
          <a:bodyPr vert="horz" lIns="91440" tIns="45720" rIns="91440" bIns="45720" rtlCol="0" anchor="ctr">
            <a:normAutofit/>
          </a:bodyPr>
          <a:lstStyle/>
          <a:p>
            <a:pPr marL="114300" indent="0" defTabSz="914400">
              <a:lnSpc>
                <a:spcPct val="90000"/>
              </a:lnSpc>
              <a:buNone/>
            </a:pPr>
            <a:r>
              <a:rPr lang="en-US" sz="2100" dirty="0">
                <a:solidFill>
                  <a:srgbClr val="000000"/>
                </a:solidFill>
                <a:latin typeface="+mn-lt"/>
                <a:cs typeface="+mn-cs"/>
              </a:rPr>
              <a:t>Key facts about puberty and the changing adolescent body, particularly from age 9 through to age 11, including physical and emotional changes.</a:t>
            </a:r>
          </a:p>
          <a:p>
            <a:pPr marL="114300" indent="0" defTabSz="914400">
              <a:lnSpc>
                <a:spcPct val="90000"/>
              </a:lnSpc>
              <a:buNone/>
            </a:pPr>
            <a:endParaRPr lang="en-US" sz="2100" dirty="0">
              <a:solidFill>
                <a:srgbClr val="000000"/>
              </a:solidFill>
              <a:latin typeface="+mn-lt"/>
              <a:cs typeface="+mn-cs"/>
            </a:endParaRPr>
          </a:p>
          <a:p>
            <a:pPr marL="114300" indent="0" defTabSz="914400">
              <a:lnSpc>
                <a:spcPct val="90000"/>
              </a:lnSpc>
              <a:buNone/>
            </a:pPr>
            <a:r>
              <a:rPr lang="en-US" sz="2100" dirty="0">
                <a:solidFill>
                  <a:srgbClr val="000000"/>
                </a:solidFill>
                <a:latin typeface="+mn-lt"/>
                <a:cs typeface="+mn-cs"/>
              </a:rPr>
              <a:t>About menstrual wellbeing including the key facts about the menstrual cycle. </a:t>
            </a: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p:txBody>
      </p:sp>
      <p:sp>
        <p:nvSpPr>
          <p:cNvPr id="4" name="Rounded Rectangular Callout 3"/>
          <p:cNvSpPr/>
          <p:nvPr/>
        </p:nvSpPr>
        <p:spPr>
          <a:xfrm>
            <a:off x="596507" y="4598521"/>
            <a:ext cx="8229600" cy="1846729"/>
          </a:xfrm>
          <a:prstGeom prst="wedgeRoundRectCallout">
            <a:avLst>
              <a:gd name="adj1" fmla="val -44269"/>
              <a:gd name="adj2" fmla="val 6903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pPr>
            <a:r>
              <a:rPr lang="en-GB" sz="2400" dirty="0">
                <a:latin typeface="Arial" panose="020B0604020202020204" pitchFamily="34" charset="0"/>
                <a:cs typeface="Arial" panose="020B0604020202020204" pitchFamily="34" charset="0"/>
              </a:rPr>
              <a:t>Puberty should be covered in Health Education and should be addressed before onset so, as far as possible, pupils are prepared in advance for changes they will experience. </a:t>
            </a:r>
          </a:p>
        </p:txBody>
      </p:sp>
      <p:sp>
        <p:nvSpPr>
          <p:cNvPr id="10" name="Rectangle 9">
            <a:extLst>
              <a:ext uri="{FF2B5EF4-FFF2-40B4-BE49-F238E27FC236}">
                <a16:creationId xmlns:a16="http://schemas.microsoft.com/office/drawing/2014/main" id="{B8BB59B9-DB4B-4C0D-9289-90A12E749D4B}"/>
              </a:ext>
            </a:extLst>
          </p:cNvPr>
          <p:cNvSpPr/>
          <p:nvPr/>
        </p:nvSpPr>
        <p:spPr>
          <a:xfrm>
            <a:off x="3860156" y="6565454"/>
            <a:ext cx="6172200" cy="261610"/>
          </a:xfrm>
          <a:prstGeom prst="rect">
            <a:avLst/>
          </a:prstGeom>
        </p:spPr>
        <p:txBody>
          <a:bodyPr wrap="square">
            <a:spAutoFit/>
          </a:bodyPr>
          <a:lstStyle/>
          <a:p>
            <a:r>
              <a:rPr lang="en-GB" sz="1100" dirty="0">
                <a:hlinkClick r:id="rId4"/>
              </a:rPr>
              <a:t>Contains public sector information licensed under the Open Government Licence v3.0</a:t>
            </a:r>
            <a:endParaRPr lang="en-GB" sz="1100" dirty="0"/>
          </a:p>
        </p:txBody>
      </p:sp>
    </p:spTree>
    <p:extLst>
      <p:ext uri="{BB962C8B-B14F-4D97-AF65-F5344CB8AC3E}">
        <p14:creationId xmlns:p14="http://schemas.microsoft.com/office/powerpoint/2010/main" val="291649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8374" y="1321118"/>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Sex Education</a:t>
            </a:r>
          </a:p>
        </p:txBody>
      </p:sp>
      <p:sp>
        <p:nvSpPr>
          <p:cNvPr id="3" name="Content Placeholder 2"/>
          <p:cNvSpPr>
            <a:spLocks noGrp="1"/>
          </p:cNvSpPr>
          <p:nvPr>
            <p:ph idx="1"/>
          </p:nvPr>
        </p:nvSpPr>
        <p:spPr>
          <a:xfrm>
            <a:off x="4567930" y="127499"/>
            <a:ext cx="3979563" cy="5230634"/>
          </a:xfrm>
        </p:spPr>
        <p:txBody>
          <a:bodyPr vert="horz" lIns="91440" tIns="45720" rIns="91440" bIns="45720" rtlCol="0" anchor="ctr">
            <a:normAutofit/>
          </a:bodyPr>
          <a:lstStyle/>
          <a:p>
            <a:pPr marL="114300" indent="0" defTabSz="914400">
              <a:lnSpc>
                <a:spcPct val="90000"/>
              </a:lnSpc>
              <a:buNone/>
            </a:pPr>
            <a:r>
              <a:rPr lang="en-US" sz="2100" dirty="0">
                <a:solidFill>
                  <a:srgbClr val="000000"/>
                </a:solidFill>
                <a:latin typeface="+mn-lt"/>
                <a:cs typeface="+mn-cs"/>
              </a:rPr>
              <a:t>Ensure boys and girls are prepared for changes of adolescence </a:t>
            </a:r>
          </a:p>
          <a:p>
            <a:pPr marL="114300" indent="0" defTabSz="914400">
              <a:lnSpc>
                <a:spcPct val="90000"/>
              </a:lnSpc>
              <a:buNone/>
            </a:pPr>
            <a:endParaRPr lang="en-US" sz="2100" dirty="0">
              <a:solidFill>
                <a:srgbClr val="000000"/>
              </a:solidFill>
              <a:latin typeface="+mn-lt"/>
              <a:cs typeface="+mn-cs"/>
            </a:endParaRPr>
          </a:p>
          <a:p>
            <a:pPr marL="114300" indent="0" defTabSz="914400">
              <a:lnSpc>
                <a:spcPct val="90000"/>
              </a:lnSpc>
              <a:buNone/>
            </a:pPr>
            <a:r>
              <a:rPr lang="en-US" sz="2100" dirty="0">
                <a:solidFill>
                  <a:srgbClr val="000000"/>
                </a:solidFill>
                <a:latin typeface="+mn-lt"/>
                <a:cs typeface="+mn-cs"/>
              </a:rPr>
              <a:t>Draw on knowledge of human life cycle in the NC for science – how a baby is conceived and born </a:t>
            </a:r>
          </a:p>
        </p:txBody>
      </p:sp>
      <p:sp>
        <p:nvSpPr>
          <p:cNvPr id="4" name="Content Placeholder 4">
            <a:extLst>
              <a:ext uri="{FF2B5EF4-FFF2-40B4-BE49-F238E27FC236}">
                <a16:creationId xmlns:a16="http://schemas.microsoft.com/office/drawing/2014/main" id="{C903320A-ACE3-416C-B894-70B80EEE0B91}"/>
              </a:ext>
            </a:extLst>
          </p:cNvPr>
          <p:cNvSpPr txBox="1">
            <a:spLocks/>
          </p:cNvSpPr>
          <p:nvPr/>
        </p:nvSpPr>
        <p:spPr>
          <a:xfrm>
            <a:off x="446783" y="4372494"/>
            <a:ext cx="8229600" cy="2044725"/>
          </a:xfrm>
          <a:prstGeom prst="wedgeRoundRectCallout">
            <a:avLst>
              <a:gd name="adj1" fmla="val -41315"/>
              <a:gd name="adj2" fmla="val 65391"/>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Arial"/>
              <a:buNone/>
            </a:pPr>
            <a:r>
              <a:rPr lang="en-GB" sz="2000" dirty="0">
                <a:latin typeface="Arial" panose="020B0604020202020204" pitchFamily="34" charset="0"/>
                <a:cs typeface="Arial" panose="020B0604020202020204" pitchFamily="34" charset="0"/>
              </a:rPr>
              <a:t>The Department continues to recommend that all primary schools have a sex education programme tailored to the age and the physical and emotional maturity of the pupils. </a:t>
            </a:r>
          </a:p>
        </p:txBody>
      </p:sp>
      <p:sp>
        <p:nvSpPr>
          <p:cNvPr id="9" name="Rectangle 8">
            <a:extLst>
              <a:ext uri="{FF2B5EF4-FFF2-40B4-BE49-F238E27FC236}">
                <a16:creationId xmlns:a16="http://schemas.microsoft.com/office/drawing/2014/main" id="{AA3FF12E-019A-4022-923C-C78FC9994B4F}"/>
              </a:ext>
            </a:extLst>
          </p:cNvPr>
          <p:cNvSpPr/>
          <p:nvPr/>
        </p:nvSpPr>
        <p:spPr>
          <a:xfrm>
            <a:off x="3948125" y="6596724"/>
            <a:ext cx="5341717" cy="261610"/>
          </a:xfrm>
          <a:prstGeom prst="rect">
            <a:avLst/>
          </a:prstGeom>
        </p:spPr>
        <p:txBody>
          <a:bodyPr wrap="square">
            <a:spAutoFit/>
          </a:bodyPr>
          <a:lstStyle/>
          <a:p>
            <a:r>
              <a:rPr lang="en-GB" sz="1100" dirty="0">
                <a:hlinkClick r:id="rId4"/>
              </a:rPr>
              <a:t>Contains public sector information licensed under the Open Government Licence v3.0</a:t>
            </a:r>
            <a:endParaRPr lang="en-GB" sz="1100" dirty="0"/>
          </a:p>
        </p:txBody>
      </p:sp>
    </p:spTree>
    <p:extLst>
      <p:ext uri="{BB962C8B-B14F-4D97-AF65-F5344CB8AC3E}">
        <p14:creationId xmlns:p14="http://schemas.microsoft.com/office/powerpoint/2010/main" val="514302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A804F0-EBC6-4568-9F08-FDBBF0589C1F}"/>
              </a:ext>
            </a:extLst>
          </p:cNvPr>
          <p:cNvSpPr>
            <a:spLocks noGrp="1"/>
          </p:cNvSpPr>
          <p:nvPr>
            <p:ph type="title"/>
          </p:nvPr>
        </p:nvSpPr>
        <p:spPr>
          <a:xfrm>
            <a:off x="647271" y="1012004"/>
            <a:ext cx="2562119" cy="4795408"/>
          </a:xfrm>
        </p:spPr>
        <p:txBody>
          <a:bodyPr>
            <a:normAutofit/>
          </a:bodyPr>
          <a:lstStyle/>
          <a:p>
            <a:r>
              <a:rPr lang="en-GB" sz="3400">
                <a:solidFill>
                  <a:srgbClr val="FFFFFF"/>
                </a:solidFill>
              </a:rPr>
              <a:t>Statutory requirements</a:t>
            </a:r>
          </a:p>
        </p:txBody>
      </p:sp>
      <p:graphicFrame>
        <p:nvGraphicFramePr>
          <p:cNvPr id="5" name="Content Placeholder 2">
            <a:extLst>
              <a:ext uri="{FF2B5EF4-FFF2-40B4-BE49-F238E27FC236}">
                <a16:creationId xmlns:a16="http://schemas.microsoft.com/office/drawing/2014/main" id="{DB114F60-CFF2-4A3E-9226-E2A867FE9284}"/>
              </a:ext>
            </a:extLst>
          </p:cNvPr>
          <p:cNvGraphicFramePr>
            <a:graphicFrameLocks noGrp="1"/>
          </p:cNvGraphicFramePr>
          <p:nvPr>
            <p:ph idx="1"/>
            <p:extLst>
              <p:ext uri="{D42A27DB-BD31-4B8C-83A1-F6EECF244321}">
                <p14:modId xmlns:p14="http://schemas.microsoft.com/office/powerpoint/2010/main" val="1628682740"/>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415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5305B8-BCA1-4E80-BE88-B8AF7BAB4322}"/>
              </a:ext>
            </a:extLst>
          </p:cNvPr>
          <p:cNvSpPr>
            <a:spLocks noGrp="1"/>
          </p:cNvSpPr>
          <p:nvPr>
            <p:ph type="title"/>
          </p:nvPr>
        </p:nvSpPr>
        <p:spPr>
          <a:xfrm>
            <a:off x="647271" y="1012004"/>
            <a:ext cx="2562119" cy="4795408"/>
          </a:xfrm>
        </p:spPr>
        <p:txBody>
          <a:bodyPr>
            <a:normAutofit/>
          </a:bodyPr>
          <a:lstStyle/>
          <a:p>
            <a:r>
              <a:rPr lang="en-GB">
                <a:solidFill>
                  <a:srgbClr val="FFFFFF"/>
                </a:solidFill>
              </a:rPr>
              <a:t>Teaching about LGBT</a:t>
            </a:r>
          </a:p>
        </p:txBody>
      </p:sp>
      <p:graphicFrame>
        <p:nvGraphicFramePr>
          <p:cNvPr id="5" name="Content Placeholder 2">
            <a:extLst>
              <a:ext uri="{FF2B5EF4-FFF2-40B4-BE49-F238E27FC236}">
                <a16:creationId xmlns:a16="http://schemas.microsoft.com/office/drawing/2014/main" id="{A19BBEDE-C98D-4221-857D-A0B15E6DE853}"/>
              </a:ext>
            </a:extLst>
          </p:cNvPr>
          <p:cNvGraphicFramePr>
            <a:graphicFrameLocks noGrp="1"/>
          </p:cNvGraphicFramePr>
          <p:nvPr>
            <p:ph idx="1"/>
            <p:extLst>
              <p:ext uri="{D42A27DB-BD31-4B8C-83A1-F6EECF244321}">
                <p14:modId xmlns:p14="http://schemas.microsoft.com/office/powerpoint/2010/main" val="18712877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044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83711-B24F-4E65-966E-F13491FD9E03}"/>
              </a:ext>
            </a:extLst>
          </p:cNvPr>
          <p:cNvPicPr>
            <a:picLocks noChangeAspect="1"/>
          </p:cNvPicPr>
          <p:nvPr/>
        </p:nvPicPr>
        <p:blipFill rotWithShape="1">
          <a:blip r:embed="rId3"/>
          <a:srcRect l="22858" r="9525"/>
          <a:stretch/>
        </p:blipFill>
        <p:spPr>
          <a:xfrm>
            <a:off x="20" y="10"/>
            <a:ext cx="3477914" cy="6857990"/>
          </a:xfrm>
          <a:prstGeom prst="rect">
            <a:avLst/>
          </a:prstGeom>
        </p:spPr>
      </p:pic>
      <p:sp>
        <p:nvSpPr>
          <p:cNvPr id="14"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477935" y="0"/>
            <a:ext cx="566606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B3604D-3E0A-4459-BEE7-A4F436D99137}"/>
              </a:ext>
            </a:extLst>
          </p:cNvPr>
          <p:cNvSpPr>
            <a:spLocks noGrp="1"/>
          </p:cNvSpPr>
          <p:nvPr>
            <p:ph type="title"/>
          </p:nvPr>
        </p:nvSpPr>
        <p:spPr>
          <a:xfrm>
            <a:off x="3957996" y="640082"/>
            <a:ext cx="4705943" cy="3351602"/>
          </a:xfrm>
        </p:spPr>
        <p:txBody>
          <a:bodyPr vert="horz" lIns="91440" tIns="45720" rIns="91440" bIns="45720" rtlCol="0" anchor="b">
            <a:normAutofit/>
          </a:bodyPr>
          <a:lstStyle/>
          <a:p>
            <a:pPr defTabSz="914400">
              <a:lnSpc>
                <a:spcPct val="90000"/>
              </a:lnSpc>
            </a:pPr>
            <a:r>
              <a:rPr lang="en-US" sz="6000" b="1">
                <a:solidFill>
                  <a:schemeClr val="bg1"/>
                </a:solidFill>
                <a:latin typeface="+mj-lt"/>
                <a:cs typeface="+mj-cs"/>
              </a:rPr>
              <a:t>Secretary of State Foreword</a:t>
            </a:r>
            <a:endParaRPr lang="en-US" sz="6000" b="1" dirty="0">
              <a:solidFill>
                <a:schemeClr val="bg1"/>
              </a:solidFill>
              <a:latin typeface="+mj-lt"/>
              <a:cs typeface="+mj-cs"/>
            </a:endParaRPr>
          </a:p>
        </p:txBody>
      </p:sp>
      <p:sp>
        <p:nvSpPr>
          <p:cNvPr id="3" name="Subtitle 2">
            <a:extLst>
              <a:ext uri="{FF2B5EF4-FFF2-40B4-BE49-F238E27FC236}">
                <a16:creationId xmlns:a16="http://schemas.microsoft.com/office/drawing/2014/main" id="{43AD605D-25D2-49B5-B5AF-7531CA2EC7A4}"/>
              </a:ext>
            </a:extLst>
          </p:cNvPr>
          <p:cNvSpPr>
            <a:spLocks noGrp="1"/>
          </p:cNvSpPr>
          <p:nvPr>
            <p:ph type="subTitle" idx="1"/>
          </p:nvPr>
        </p:nvSpPr>
        <p:spPr>
          <a:xfrm>
            <a:off x="3957995" y="4156276"/>
            <a:ext cx="4705944" cy="2061645"/>
          </a:xfrm>
        </p:spPr>
        <p:txBody>
          <a:bodyPr vert="horz" lIns="91440" tIns="45720" rIns="91440" bIns="45720" rtlCol="0">
            <a:normAutofit/>
          </a:bodyPr>
          <a:lstStyle/>
          <a:p>
            <a:pPr defTabSz="914400">
              <a:lnSpc>
                <a:spcPct val="90000"/>
              </a:lnSpc>
              <a:spcBef>
                <a:spcPts val="1000"/>
              </a:spcBef>
            </a:pPr>
            <a:r>
              <a:rPr lang="en-US" sz="1700">
                <a:solidFill>
                  <a:schemeClr val="bg1"/>
                </a:solidFill>
                <a:latin typeface="+mn-lt"/>
                <a:cs typeface="+mn-cs"/>
              </a:rPr>
              <a:t>“Today’s children and young people are growing up in an increasingly complex world and living their lives seamlessly on and offline. This presents many positive and exciting opportunities, but also challenges and risks. In this environment children and young people need to know how to manage their academic, personal and social lives in a positive way”.</a:t>
            </a:r>
          </a:p>
          <a:p>
            <a:pPr defTabSz="914400">
              <a:lnSpc>
                <a:spcPct val="90000"/>
              </a:lnSpc>
              <a:spcBef>
                <a:spcPts val="1000"/>
              </a:spcBef>
            </a:pPr>
            <a:endParaRPr lang="en-US" sz="1700">
              <a:solidFill>
                <a:schemeClr val="bg1"/>
              </a:solidFill>
              <a:latin typeface="+mn-lt"/>
              <a:cs typeface="+mn-cs"/>
            </a:endParaRPr>
          </a:p>
        </p:txBody>
      </p:sp>
      <p:sp>
        <p:nvSpPr>
          <p:cNvPr id="7" name="Rectangle 6">
            <a:extLst>
              <a:ext uri="{FF2B5EF4-FFF2-40B4-BE49-F238E27FC236}">
                <a16:creationId xmlns:a16="http://schemas.microsoft.com/office/drawing/2014/main" id="{FC3FB1A1-2CF9-4645-B6D4-D69E1B6AC57D}"/>
              </a:ext>
            </a:extLst>
          </p:cNvPr>
          <p:cNvSpPr/>
          <p:nvPr/>
        </p:nvSpPr>
        <p:spPr>
          <a:xfrm>
            <a:off x="3683624" y="6547881"/>
            <a:ext cx="5460356" cy="261610"/>
          </a:xfrm>
          <a:prstGeom prst="rect">
            <a:avLst/>
          </a:prstGeom>
        </p:spPr>
        <p:txBody>
          <a:bodyPr wrap="square">
            <a:spAutoFit/>
          </a:bodyPr>
          <a:lstStyle/>
          <a:p>
            <a:r>
              <a:rPr lang="en-GB" sz="1100" dirty="0">
                <a:hlinkClick r:id="rId4"/>
              </a:rPr>
              <a:t>Contains public sector information licensed under the Open Government Licence v3.0</a:t>
            </a:r>
            <a:endParaRPr lang="en-GB" sz="1100" dirty="0"/>
          </a:p>
        </p:txBody>
      </p:sp>
    </p:spTree>
    <p:extLst>
      <p:ext uri="{BB962C8B-B14F-4D97-AF65-F5344CB8AC3E}">
        <p14:creationId xmlns:p14="http://schemas.microsoft.com/office/powerpoint/2010/main" val="3471337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5583D-AB1A-4712-BDBC-F12D6BED3678}"/>
              </a:ext>
            </a:extLst>
          </p:cNvPr>
          <p:cNvSpPr>
            <a:spLocks noGrp="1"/>
          </p:cNvSpPr>
          <p:nvPr>
            <p:ph type="title"/>
          </p:nvPr>
        </p:nvSpPr>
        <p:spPr>
          <a:xfrm>
            <a:off x="395653" y="4756638"/>
            <a:ext cx="8354891" cy="930447"/>
          </a:xfrm>
        </p:spPr>
        <p:txBody>
          <a:bodyPr vert="horz" lIns="91440" tIns="45720" rIns="91440" bIns="45720" rtlCol="0" anchor="b">
            <a:normAutofit/>
          </a:bodyPr>
          <a:lstStyle/>
          <a:p>
            <a:pPr defTabSz="914400">
              <a:lnSpc>
                <a:spcPct val="90000"/>
              </a:lnSpc>
            </a:pPr>
            <a:r>
              <a:rPr lang="en-US" sz="2900" b="1">
                <a:solidFill>
                  <a:srgbClr val="FFFFFF"/>
                </a:solidFill>
              </a:rPr>
              <a:t>All families are welcome, safe and included in our school</a:t>
            </a:r>
          </a:p>
        </p:txBody>
      </p:sp>
      <p:pic>
        <p:nvPicPr>
          <p:cNvPr id="5" name="Content Placeholder 4">
            <a:extLst>
              <a:ext uri="{FF2B5EF4-FFF2-40B4-BE49-F238E27FC236}">
                <a16:creationId xmlns:a16="http://schemas.microsoft.com/office/drawing/2014/main" id="{6E1EF25D-F49D-4B4F-A4EF-FE823E1B6E1E}"/>
              </a:ext>
            </a:extLst>
          </p:cNvPr>
          <p:cNvPicPr>
            <a:picLocks noGrp="1" noChangeAspect="1"/>
          </p:cNvPicPr>
          <p:nvPr>
            <p:ph idx="1"/>
          </p:nvPr>
        </p:nvPicPr>
        <p:blipFill>
          <a:blip r:embed="rId3"/>
          <a:stretch>
            <a:fillRect/>
          </a:stretch>
        </p:blipFill>
        <p:spPr>
          <a:xfrm>
            <a:off x="3289296" y="1385990"/>
            <a:ext cx="2574993" cy="1841119"/>
          </a:xfrm>
          <a:prstGeom prst="rect">
            <a:avLst/>
          </a:prstGeom>
        </p:spPr>
      </p:pic>
      <p:cxnSp>
        <p:nvCxnSpPr>
          <p:cNvPr id="81" name="Straight Connector 8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different families same care">
            <a:extLst>
              <a:ext uri="{FF2B5EF4-FFF2-40B4-BE49-F238E27FC236}">
                <a16:creationId xmlns:a16="http://schemas.microsoft.com/office/drawing/2014/main" id="{4DFAC36C-AFF3-451F-991F-4AF4173A22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7293" y="515003"/>
            <a:ext cx="2567937" cy="362772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F95B89E-9E9A-4671-94E0-44902AC05890}"/>
              </a:ext>
            </a:extLst>
          </p:cNvPr>
          <p:cNvSpPr/>
          <p:nvPr/>
        </p:nvSpPr>
        <p:spPr>
          <a:xfrm>
            <a:off x="4195160" y="4256479"/>
            <a:ext cx="3536730" cy="276999"/>
          </a:xfrm>
          <a:prstGeom prst="rect">
            <a:avLst/>
          </a:prstGeom>
        </p:spPr>
        <p:txBody>
          <a:bodyPr wrap="square">
            <a:spAutoFit/>
          </a:bodyPr>
          <a:lstStyle/>
          <a:p>
            <a:r>
              <a:rPr lang="en-GB" sz="1200" dirty="0">
                <a:hlinkClick r:id="rId5"/>
              </a:rPr>
              <a:t>https://www.outforourchildren.org.uk/resources/</a:t>
            </a:r>
            <a:endParaRPr lang="en-GB" sz="1200" dirty="0"/>
          </a:p>
        </p:txBody>
      </p:sp>
      <p:pic>
        <p:nvPicPr>
          <p:cNvPr id="7" name="Picture 2" descr="Tangopenguin.jpg">
            <a:hlinkClick r:id="rId6"/>
            <a:extLst>
              <a:ext uri="{FF2B5EF4-FFF2-40B4-BE49-F238E27FC236}">
                <a16:creationId xmlns:a16="http://schemas.microsoft.com/office/drawing/2014/main" id="{7D34522B-ACE3-4108-86F8-A1BB9397D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51" y="1345222"/>
            <a:ext cx="2419424" cy="18667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2124CA-0B90-4DB3-A4F7-568C4856A320}"/>
              </a:ext>
            </a:extLst>
          </p:cNvPr>
          <p:cNvSpPr/>
          <p:nvPr/>
        </p:nvSpPr>
        <p:spPr>
          <a:xfrm>
            <a:off x="211590" y="4166442"/>
            <a:ext cx="2891519" cy="415498"/>
          </a:xfrm>
          <a:prstGeom prst="rect">
            <a:avLst/>
          </a:prstGeom>
        </p:spPr>
        <p:txBody>
          <a:bodyPr wrap="square">
            <a:spAutoFit/>
          </a:bodyPr>
          <a:lstStyle/>
          <a:p>
            <a:r>
              <a:rPr lang="en-GB" sz="1050" dirty="0">
                <a:hlinkClick r:id="rId8"/>
              </a:rPr>
              <a:t>https://www.amazon.co.uk/Tango-Makes-Three-Justin-Richardson/dp/1847381480</a:t>
            </a:r>
            <a:endParaRPr lang="en-GB" sz="1050" dirty="0"/>
          </a:p>
        </p:txBody>
      </p:sp>
    </p:spTree>
    <p:extLst>
      <p:ext uri="{BB962C8B-B14F-4D97-AF65-F5344CB8AC3E}">
        <p14:creationId xmlns:p14="http://schemas.microsoft.com/office/powerpoint/2010/main" val="127061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AF22D3-718E-4DA7-A8EC-E5AEC57273C3}"/>
              </a:ext>
            </a:extLst>
          </p:cNvPr>
          <p:cNvSpPr>
            <a:spLocks noGrp="1"/>
          </p:cNvSpPr>
          <p:nvPr>
            <p:ph type="title"/>
          </p:nvPr>
        </p:nvSpPr>
        <p:spPr>
          <a:xfrm>
            <a:off x="628650" y="1412488"/>
            <a:ext cx="2174391" cy="4363844"/>
          </a:xfrm>
        </p:spPr>
        <p:txBody>
          <a:bodyPr anchor="t">
            <a:normAutofit/>
          </a:bodyPr>
          <a:lstStyle/>
          <a:p>
            <a:r>
              <a:rPr lang="en-GB" sz="3500">
                <a:solidFill>
                  <a:srgbClr val="FFFFFF"/>
                </a:solidFill>
              </a:rPr>
              <a:t>How our school will teach this…</a:t>
            </a:r>
          </a:p>
        </p:txBody>
      </p:sp>
      <p:sp>
        <p:nvSpPr>
          <p:cNvPr id="3" name="Content Placeholder 2">
            <a:extLst>
              <a:ext uri="{FF2B5EF4-FFF2-40B4-BE49-F238E27FC236}">
                <a16:creationId xmlns:a16="http://schemas.microsoft.com/office/drawing/2014/main" id="{EC22A2BF-905F-4D02-8ECC-AF7A40FCB344}"/>
              </a:ext>
            </a:extLst>
          </p:cNvPr>
          <p:cNvSpPr>
            <a:spLocks noGrp="1"/>
          </p:cNvSpPr>
          <p:nvPr>
            <p:ph sz="half" idx="1"/>
          </p:nvPr>
        </p:nvSpPr>
        <p:spPr>
          <a:xfrm>
            <a:off x="3285641" y="1412489"/>
            <a:ext cx="2570462" cy="4363844"/>
          </a:xfrm>
        </p:spPr>
        <p:txBody>
          <a:bodyPr>
            <a:normAutofit lnSpcReduction="10000"/>
          </a:bodyPr>
          <a:lstStyle/>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Each class will create a working agreement so pupils feel comfortable to join in the lessons;</a:t>
            </a:r>
          </a:p>
          <a:p>
            <a:pPr marL="0" indent="0">
              <a:lnSpc>
                <a:spcPct val="90000"/>
              </a:lnSpc>
              <a:buNone/>
            </a:pPr>
            <a:endParaRPr lang="en-GB" sz="17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All teachers will use correct scientific language when talking about parts of the body;</a:t>
            </a:r>
          </a:p>
          <a:p>
            <a:pPr>
              <a:lnSpc>
                <a:spcPct val="90000"/>
              </a:lnSpc>
              <a:buFont typeface="Wingdings" panose="05000000000000000000" pitchFamily="2" charset="2"/>
              <a:buChar char="§"/>
            </a:pPr>
            <a:endParaRPr lang="en-GB" sz="17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No pupil will be forced to join in an activity, or answer a question;</a:t>
            </a:r>
          </a:p>
          <a:p>
            <a:pPr marL="0" indent="0">
              <a:lnSpc>
                <a:spcPct val="90000"/>
              </a:lnSpc>
              <a:buNone/>
            </a:pPr>
            <a:endParaRPr lang="en-GB" sz="17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All genders taught together;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24E779C-9699-491B-85DE-E99E9EF9916F}"/>
              </a:ext>
            </a:extLst>
          </p:cNvPr>
          <p:cNvSpPr>
            <a:spLocks noGrp="1"/>
          </p:cNvSpPr>
          <p:nvPr>
            <p:ph sz="half" idx="2"/>
          </p:nvPr>
        </p:nvSpPr>
        <p:spPr>
          <a:xfrm>
            <a:off x="6338703" y="1412489"/>
            <a:ext cx="2398275" cy="4363844"/>
          </a:xfrm>
        </p:spPr>
        <p:txBody>
          <a:bodyPr>
            <a:normAutofit lnSpcReduction="10000"/>
          </a:bodyPr>
          <a:lstStyle/>
          <a:p>
            <a:pPr>
              <a:buFont typeface="Wingdings" panose="05000000000000000000" pitchFamily="2" charset="2"/>
              <a:buChar char="§"/>
            </a:pPr>
            <a:r>
              <a:rPr lang="en-GB" sz="1600" dirty="0">
                <a:latin typeface="Arial" panose="020B0604020202020204" pitchFamily="34" charset="0"/>
                <a:cs typeface="Arial" panose="020B0604020202020204" pitchFamily="34" charset="0"/>
              </a:rPr>
              <a:t>Teachers have been trained to teach these lessons;</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600" dirty="0">
                <a:latin typeface="Arial" panose="020B0604020202020204" pitchFamily="34" charset="0"/>
                <a:cs typeface="Arial" panose="020B0604020202020204" pitchFamily="34" charset="0"/>
              </a:rPr>
              <a:t>Teachers are unlikely to, and pupils not be asked to share personal experiences;</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600" dirty="0">
                <a:latin typeface="Arial" panose="020B0604020202020204" pitchFamily="34" charset="0"/>
                <a:cs typeface="Arial" panose="020B0604020202020204" pitchFamily="34" charset="0"/>
              </a:rPr>
              <a:t>All causes for concern raised as a result of the lessons will be dealt with according to the school safeguarding policy.</a:t>
            </a:r>
          </a:p>
        </p:txBody>
      </p:sp>
    </p:spTree>
    <p:extLst>
      <p:ext uri="{BB962C8B-B14F-4D97-AF65-F5344CB8AC3E}">
        <p14:creationId xmlns:p14="http://schemas.microsoft.com/office/powerpoint/2010/main" val="2124402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18582"/>
            <a:ext cx="341757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F1A91B-33EF-41B3-8239-CFA0359AA08D}"/>
              </a:ext>
            </a:extLst>
          </p:cNvPr>
          <p:cNvSpPr>
            <a:spLocks noGrp="1"/>
          </p:cNvSpPr>
          <p:nvPr>
            <p:ph type="title"/>
          </p:nvPr>
        </p:nvSpPr>
        <p:spPr>
          <a:xfrm>
            <a:off x="481332" y="637523"/>
            <a:ext cx="2955840" cy="1386733"/>
          </a:xfrm>
        </p:spPr>
        <p:txBody>
          <a:bodyPr vert="horz" lIns="91440" tIns="45720" rIns="91440" bIns="45720" rtlCol="0" anchor="ctr">
            <a:normAutofit/>
          </a:bodyPr>
          <a:lstStyle/>
          <a:p>
            <a:pPr algn="l" defTabSz="914400">
              <a:lnSpc>
                <a:spcPct val="90000"/>
              </a:lnSpc>
            </a:pPr>
            <a:r>
              <a:rPr lang="en-US" sz="3100" kern="1200">
                <a:solidFill>
                  <a:srgbClr val="FFFFFF"/>
                </a:solidFill>
                <a:latin typeface="+mj-lt"/>
                <a:ea typeface="+mj-ea"/>
                <a:cs typeface="+mj-cs"/>
              </a:rPr>
              <a:t>How questions will be answered</a:t>
            </a:r>
            <a:r>
              <a:rPr lang="en-US" sz="3100" b="1" kern="1200">
                <a:solidFill>
                  <a:srgbClr val="FFFFFF"/>
                </a:solidFill>
                <a:latin typeface="+mj-lt"/>
                <a:ea typeface="+mj-ea"/>
                <a:cs typeface="+mj-cs"/>
              </a:rPr>
              <a:t>…</a:t>
            </a:r>
          </a:p>
        </p:txBody>
      </p:sp>
      <p:pic>
        <p:nvPicPr>
          <p:cNvPr id="5" name="Picture 4">
            <a:extLst>
              <a:ext uri="{FF2B5EF4-FFF2-40B4-BE49-F238E27FC236}">
                <a16:creationId xmlns:a16="http://schemas.microsoft.com/office/drawing/2014/main" id="{38D27A18-CE7B-4A5A-AAA5-ADB7075D5CA4}"/>
              </a:ext>
            </a:extLst>
          </p:cNvPr>
          <p:cNvPicPr>
            <a:picLocks noChangeAspect="1"/>
          </p:cNvPicPr>
          <p:nvPr/>
        </p:nvPicPr>
        <p:blipFill rotWithShape="1">
          <a:blip r:embed="rId3"/>
          <a:srcRect l="2397" r="22452" b="-1"/>
          <a:stretch/>
        </p:blipFill>
        <p:spPr>
          <a:xfrm>
            <a:off x="3726187" y="324472"/>
            <a:ext cx="3417572" cy="2012328"/>
          </a:xfrm>
          <a:prstGeom prst="rect">
            <a:avLst/>
          </a:prstGeom>
        </p:spPr>
      </p:pic>
      <p:pic>
        <p:nvPicPr>
          <p:cNvPr id="4" name="Picture 3">
            <a:extLst>
              <a:ext uri="{FF2B5EF4-FFF2-40B4-BE49-F238E27FC236}">
                <a16:creationId xmlns:a16="http://schemas.microsoft.com/office/drawing/2014/main" id="{B7E5D553-E52E-4BCE-AB82-B467A0003F26}"/>
              </a:ext>
            </a:extLst>
          </p:cNvPr>
          <p:cNvPicPr>
            <a:picLocks noChangeAspect="1"/>
          </p:cNvPicPr>
          <p:nvPr/>
        </p:nvPicPr>
        <p:blipFill rotWithShape="1">
          <a:blip r:embed="rId4"/>
          <a:srcRect l="21391" r="33756" b="-1"/>
          <a:stretch/>
        </p:blipFill>
        <p:spPr>
          <a:xfrm>
            <a:off x="7213307" y="333326"/>
            <a:ext cx="1688269" cy="2013766"/>
          </a:xfrm>
          <a:prstGeom prst="rect">
            <a:avLst/>
          </a:prstGeom>
        </p:spPr>
      </p:pic>
      <p:sp>
        <p:nvSpPr>
          <p:cNvPr id="29" name="Rectangle 28">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4987" y="2429124"/>
            <a:ext cx="3420938"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F9039EE9-D8CA-4F42-82DB-F2854806643E}"/>
              </a:ext>
            </a:extLst>
          </p:cNvPr>
          <p:cNvSpPr>
            <a:spLocks noGrp="1"/>
          </p:cNvSpPr>
          <p:nvPr>
            <p:ph sz="half" idx="1"/>
          </p:nvPr>
        </p:nvSpPr>
        <p:spPr>
          <a:xfrm>
            <a:off x="3946619" y="2758930"/>
            <a:ext cx="2958007" cy="3455091"/>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000" dirty="0">
                <a:solidFill>
                  <a:srgbClr val="FFFFFF"/>
                </a:solidFill>
              </a:rPr>
              <a:t>What is a ‘</a:t>
            </a:r>
            <a:r>
              <a:rPr lang="en-US" sz="2000" dirty="0" err="1">
                <a:solidFill>
                  <a:srgbClr val="FFFFFF"/>
                </a:solidFill>
              </a:rPr>
              <a:t>twink</a:t>
            </a:r>
            <a:r>
              <a:rPr lang="en-US" sz="2000" dirty="0">
                <a:solidFill>
                  <a:srgbClr val="FFFFFF"/>
                </a:solidFill>
              </a:rPr>
              <a:t>’?</a:t>
            </a:r>
          </a:p>
          <a:p>
            <a:pPr indent="-228600" defTabSz="914400">
              <a:lnSpc>
                <a:spcPct val="90000"/>
              </a:lnSpc>
              <a:buFont typeface="Arial" panose="020B0604020202020204" pitchFamily="34" charset="0"/>
              <a:buChar char="•"/>
            </a:pPr>
            <a:r>
              <a:rPr lang="en-US" sz="2000" dirty="0">
                <a:solidFill>
                  <a:srgbClr val="FFFFFF"/>
                </a:solidFill>
              </a:rPr>
              <a:t>How does the sperm crack the egg?</a:t>
            </a:r>
          </a:p>
          <a:p>
            <a:pPr indent="-228600" defTabSz="914400">
              <a:lnSpc>
                <a:spcPct val="90000"/>
              </a:lnSpc>
              <a:buFont typeface="Arial" panose="020B0604020202020204" pitchFamily="34" charset="0"/>
              <a:buChar char="•"/>
            </a:pPr>
            <a:r>
              <a:rPr lang="en-US" sz="2000" dirty="0">
                <a:solidFill>
                  <a:srgbClr val="FFFFFF"/>
                </a:solidFill>
              </a:rPr>
              <a:t>How do two men have sex?</a:t>
            </a:r>
          </a:p>
          <a:p>
            <a:pPr indent="-228600" defTabSz="914400">
              <a:lnSpc>
                <a:spcPct val="90000"/>
              </a:lnSpc>
              <a:buFont typeface="Arial" panose="020B0604020202020204" pitchFamily="34" charset="0"/>
              <a:buChar char="•"/>
            </a:pPr>
            <a:r>
              <a:rPr lang="en-US" sz="2000" dirty="0">
                <a:solidFill>
                  <a:srgbClr val="FFFFFF"/>
                </a:solidFill>
              </a:rPr>
              <a:t>What is rape?</a:t>
            </a:r>
          </a:p>
          <a:p>
            <a:pPr indent="-228600" defTabSz="914400">
              <a:lnSpc>
                <a:spcPct val="90000"/>
              </a:lnSpc>
              <a:buFont typeface="Arial" panose="020B0604020202020204" pitchFamily="34" charset="0"/>
              <a:buChar char="•"/>
            </a:pPr>
            <a:r>
              <a:rPr lang="en-US" sz="2000" dirty="0">
                <a:solidFill>
                  <a:srgbClr val="FFFFFF"/>
                </a:solidFill>
              </a:rPr>
              <a:t>Can I get condoms without my parents finding out?</a:t>
            </a:r>
          </a:p>
          <a:p>
            <a:pPr indent="-228600" defTabSz="914400">
              <a:lnSpc>
                <a:spcPct val="90000"/>
              </a:lnSpc>
              <a:buFont typeface="Arial" panose="020B0604020202020204" pitchFamily="34" charset="0"/>
              <a:buChar char="•"/>
            </a:pPr>
            <a:endParaRPr lang="en-US" sz="1700" dirty="0">
              <a:solidFill>
                <a:srgbClr val="FFFFFF"/>
              </a:solidFill>
            </a:endParaRPr>
          </a:p>
          <a:p>
            <a:pPr indent="-228600" defTabSz="914400">
              <a:lnSpc>
                <a:spcPct val="90000"/>
              </a:lnSpc>
              <a:buFont typeface="Arial" panose="020B0604020202020204" pitchFamily="34" charset="0"/>
              <a:buChar char="•"/>
            </a:pPr>
            <a:endParaRPr lang="en-US" sz="1700" dirty="0">
              <a:solidFill>
                <a:srgbClr val="FFFFFF"/>
              </a:solidFill>
            </a:endParaRPr>
          </a:p>
        </p:txBody>
      </p:sp>
      <p:pic>
        <p:nvPicPr>
          <p:cNvPr id="3" name="Picture 2">
            <a:extLst>
              <a:ext uri="{FF2B5EF4-FFF2-40B4-BE49-F238E27FC236}">
                <a16:creationId xmlns:a16="http://schemas.microsoft.com/office/drawing/2014/main" id="{2254FB72-C6F4-4114-91E0-ADD0AE33DBC7}"/>
              </a:ext>
            </a:extLst>
          </p:cNvPr>
          <p:cNvPicPr>
            <a:picLocks noChangeAspect="1"/>
          </p:cNvPicPr>
          <p:nvPr/>
        </p:nvPicPr>
        <p:blipFill rotWithShape="1">
          <a:blip r:embed="rId5"/>
          <a:srcRect l="16100" r="27722" b="1"/>
          <a:stretch/>
        </p:blipFill>
        <p:spPr>
          <a:xfrm>
            <a:off x="7213309" y="2426918"/>
            <a:ext cx="1688269" cy="1998429"/>
          </a:xfrm>
          <a:prstGeom prst="rect">
            <a:avLst/>
          </a:prstGeom>
        </p:spPr>
      </p:pic>
      <p:pic>
        <p:nvPicPr>
          <p:cNvPr id="10" name="Picture 9">
            <a:extLst>
              <a:ext uri="{FF2B5EF4-FFF2-40B4-BE49-F238E27FC236}">
                <a16:creationId xmlns:a16="http://schemas.microsoft.com/office/drawing/2014/main" id="{AF19ACD1-6F03-475A-A79E-05B676E1D74E}"/>
              </a:ext>
            </a:extLst>
          </p:cNvPr>
          <p:cNvPicPr>
            <a:picLocks noChangeAspect="1"/>
          </p:cNvPicPr>
          <p:nvPr/>
        </p:nvPicPr>
        <p:blipFill rotWithShape="1">
          <a:blip r:embed="rId6"/>
          <a:srcRect l="20098" t="1105" r="25380" b="12844"/>
          <a:stretch/>
        </p:blipFill>
        <p:spPr>
          <a:xfrm>
            <a:off x="7213309" y="4505173"/>
            <a:ext cx="1688267" cy="1998429"/>
          </a:xfrm>
          <a:prstGeom prst="rect">
            <a:avLst/>
          </a:prstGeom>
        </p:spPr>
      </p:pic>
      <p:pic>
        <p:nvPicPr>
          <p:cNvPr id="15" name="Content Placeholder 14">
            <a:extLst>
              <a:ext uri="{FF2B5EF4-FFF2-40B4-BE49-F238E27FC236}">
                <a16:creationId xmlns:a16="http://schemas.microsoft.com/office/drawing/2014/main" id="{3A960CB8-2032-4E7F-AE96-A65967951F8A}"/>
              </a:ext>
            </a:extLst>
          </p:cNvPr>
          <p:cNvPicPr>
            <a:picLocks noGrp="1" noChangeAspect="1"/>
          </p:cNvPicPr>
          <p:nvPr>
            <p:ph sz="half" idx="2"/>
          </p:nvPr>
        </p:nvPicPr>
        <p:blipFill rotWithShape="1">
          <a:blip r:embed="rId7"/>
          <a:srcRect l="20294" r="21442"/>
          <a:stretch/>
        </p:blipFill>
        <p:spPr>
          <a:xfrm>
            <a:off x="240034" y="2465502"/>
            <a:ext cx="3417570" cy="4188132"/>
          </a:xfrm>
        </p:spPr>
      </p:pic>
      <p:sp>
        <p:nvSpPr>
          <p:cNvPr id="19" name="TextBox 18">
            <a:extLst>
              <a:ext uri="{FF2B5EF4-FFF2-40B4-BE49-F238E27FC236}">
                <a16:creationId xmlns:a16="http://schemas.microsoft.com/office/drawing/2014/main" id="{0A16ECF7-79BE-41A8-9EC5-6CEF76D33FD3}"/>
              </a:ext>
            </a:extLst>
          </p:cNvPr>
          <p:cNvSpPr txBox="1"/>
          <p:nvPr/>
        </p:nvSpPr>
        <p:spPr>
          <a:xfrm>
            <a:off x="2661148" y="6649013"/>
            <a:ext cx="1030147" cy="253916"/>
          </a:xfrm>
          <a:prstGeom prst="rect">
            <a:avLst/>
          </a:prstGeom>
          <a:solidFill>
            <a:schemeClr val="tx1"/>
          </a:solidFill>
        </p:spPr>
        <p:txBody>
          <a:bodyPr wrap="square" rtlCol="0">
            <a:spAutoFit/>
          </a:bodyPr>
          <a:lstStyle/>
          <a:p>
            <a:pPr algn="r"/>
            <a:r>
              <a:rPr lang="en-GB" sz="1050" dirty="0">
                <a:solidFill>
                  <a:schemeClr val="bg1"/>
                </a:solidFill>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162829395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0EAFF9F-0680-432B-BEAA-E1F6F0783D0C}"/>
              </a:ext>
            </a:extLst>
          </p:cNvPr>
          <p:cNvSpPr>
            <a:spLocks noGrp="1"/>
          </p:cNvSpPr>
          <p:nvPr>
            <p:ph type="title"/>
          </p:nvPr>
        </p:nvSpPr>
        <p:spPr>
          <a:xfrm>
            <a:off x="480059" y="2053641"/>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Talking about puberty and sex</a:t>
            </a:r>
          </a:p>
        </p:txBody>
      </p:sp>
      <p:sp>
        <p:nvSpPr>
          <p:cNvPr id="3" name="Content Placeholder 2">
            <a:extLst>
              <a:ext uri="{FF2B5EF4-FFF2-40B4-BE49-F238E27FC236}">
                <a16:creationId xmlns:a16="http://schemas.microsoft.com/office/drawing/2014/main" id="{064054E9-66E8-4B03-AA1A-DDBB8853B573}"/>
              </a:ext>
            </a:extLst>
          </p:cNvPr>
          <p:cNvSpPr>
            <a:spLocks noGrp="1"/>
          </p:cNvSpPr>
          <p:nvPr>
            <p:ph type="subTitle" idx="1"/>
          </p:nvPr>
        </p:nvSpPr>
        <p:spPr>
          <a:xfrm>
            <a:off x="4567930" y="801866"/>
            <a:ext cx="3979563" cy="5230634"/>
          </a:xfrm>
        </p:spPr>
        <p:txBody>
          <a:bodyPr vert="horz" lIns="91440" tIns="45720" rIns="91440" bIns="45720" rtlCol="0" anchor="ctr">
            <a:normAutofit/>
          </a:bodyPr>
          <a:lstStyle/>
          <a:p>
            <a:pPr algn="ctr" defTabSz="914400">
              <a:lnSpc>
                <a:spcPct val="90000"/>
              </a:lnSpc>
            </a:pPr>
            <a:r>
              <a:rPr lang="en-US" sz="3200" dirty="0">
                <a:solidFill>
                  <a:srgbClr val="000000"/>
                </a:solidFill>
                <a:latin typeface="+mn-lt"/>
                <a:cs typeface="+mn-cs"/>
              </a:rPr>
              <a:t>Use everyday opportunities</a:t>
            </a:r>
          </a:p>
          <a:p>
            <a:pPr algn="ctr" defTabSz="914400">
              <a:lnSpc>
                <a:spcPct val="90000"/>
              </a:lnSpc>
            </a:pPr>
            <a:endParaRPr lang="en-US" sz="3200" dirty="0">
              <a:solidFill>
                <a:srgbClr val="000000"/>
              </a:solidFill>
              <a:latin typeface="+mn-lt"/>
              <a:cs typeface="+mn-cs"/>
            </a:endParaRPr>
          </a:p>
          <a:p>
            <a:pPr algn="ctr" defTabSz="914400">
              <a:lnSpc>
                <a:spcPct val="90000"/>
              </a:lnSpc>
            </a:pPr>
            <a:r>
              <a:rPr lang="en-US" sz="3200" dirty="0">
                <a:solidFill>
                  <a:srgbClr val="000000"/>
                </a:solidFill>
                <a:latin typeface="+mn-lt"/>
                <a:cs typeface="+mn-cs"/>
              </a:rPr>
              <a:t>Be calm and relaxed</a:t>
            </a:r>
          </a:p>
          <a:p>
            <a:pPr algn="ctr" defTabSz="914400">
              <a:lnSpc>
                <a:spcPct val="90000"/>
              </a:lnSpc>
            </a:pPr>
            <a:endParaRPr lang="en-US" sz="3200" dirty="0">
              <a:solidFill>
                <a:srgbClr val="000000"/>
              </a:solidFill>
              <a:latin typeface="+mn-lt"/>
              <a:cs typeface="+mn-cs"/>
            </a:endParaRPr>
          </a:p>
          <a:p>
            <a:pPr algn="ctr" defTabSz="914400">
              <a:lnSpc>
                <a:spcPct val="90000"/>
              </a:lnSpc>
            </a:pPr>
            <a:r>
              <a:rPr lang="en-US" sz="3200" dirty="0">
                <a:solidFill>
                  <a:srgbClr val="000000"/>
                </a:solidFill>
                <a:latin typeface="+mn-lt"/>
                <a:cs typeface="+mn-cs"/>
              </a:rPr>
              <a:t>Really listen</a:t>
            </a:r>
          </a:p>
          <a:p>
            <a:pPr indent="-228600" defTabSz="914400">
              <a:lnSpc>
                <a:spcPct val="90000"/>
              </a:lnSpc>
              <a:buFont typeface="Arial" panose="020B0604020202020204" pitchFamily="34" charset="0"/>
              <a:buChar char="•"/>
            </a:pPr>
            <a:endParaRPr lang="en-US" sz="2100" dirty="0">
              <a:solidFill>
                <a:srgbClr val="000000"/>
              </a:solidFill>
              <a:latin typeface="+mn-lt"/>
              <a:cs typeface="+mn-cs"/>
            </a:endParaRPr>
          </a:p>
        </p:txBody>
      </p:sp>
    </p:spTree>
    <p:extLst>
      <p:ext uri="{BB962C8B-B14F-4D97-AF65-F5344CB8AC3E}">
        <p14:creationId xmlns:p14="http://schemas.microsoft.com/office/powerpoint/2010/main" val="3403992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6D33F16-0424-41AA-A85E-B4D65DDC0373}"/>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lnSpc>
                <a:spcPct val="90000"/>
              </a:lnSpc>
            </a:pPr>
            <a:r>
              <a:rPr lang="en-US" sz="4000" kern="1200">
                <a:solidFill>
                  <a:srgbClr val="FFFFFF"/>
                </a:solidFill>
                <a:latin typeface="+mj-lt"/>
                <a:ea typeface="+mj-ea"/>
                <a:cs typeface="+mj-cs"/>
              </a:rPr>
              <a:t>Talk about body image and self-esteem</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08DDB28-A5E8-4FF1-94CD-B548B34D92C3}"/>
              </a:ext>
            </a:extLst>
          </p:cNvPr>
          <p:cNvPicPr>
            <a:picLocks noChangeAspect="1"/>
          </p:cNvPicPr>
          <p:nvPr/>
        </p:nvPicPr>
        <p:blipFill rotWithShape="1">
          <a:blip r:embed="rId3"/>
          <a:srcRect b="27553"/>
          <a:stretch/>
        </p:blipFill>
        <p:spPr>
          <a:xfrm>
            <a:off x="1365812" y="2444731"/>
            <a:ext cx="6412376" cy="3097070"/>
          </a:xfrm>
          <a:prstGeom prst="rect">
            <a:avLst/>
          </a:prstGeom>
        </p:spPr>
      </p:pic>
      <p:sp>
        <p:nvSpPr>
          <p:cNvPr id="4" name="TextBox 3">
            <a:extLst>
              <a:ext uri="{FF2B5EF4-FFF2-40B4-BE49-F238E27FC236}">
                <a16:creationId xmlns:a16="http://schemas.microsoft.com/office/drawing/2014/main" id="{CA871031-9EDD-4E0D-8EAF-CEEFF049CCDE}"/>
              </a:ext>
            </a:extLst>
          </p:cNvPr>
          <p:cNvSpPr txBox="1"/>
          <p:nvPr/>
        </p:nvSpPr>
        <p:spPr>
          <a:xfrm>
            <a:off x="1018572" y="5683170"/>
            <a:ext cx="7176304"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hlinkClick r:id="rId4"/>
              </a:rPr>
              <a:t>Dove Self-Esteem Project</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921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98F074-3938-471C-B07E-AF8B6243778C}"/>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lnSpc>
                <a:spcPct val="90000"/>
              </a:lnSpc>
            </a:pPr>
            <a:r>
              <a:rPr lang="en-US" sz="4700" kern="1200">
                <a:solidFill>
                  <a:srgbClr val="FFFFFF"/>
                </a:solidFill>
                <a:latin typeface="+mj-lt"/>
                <a:ea typeface="+mj-ea"/>
                <a:cs typeface="+mj-cs"/>
              </a:rPr>
              <a:t>Talk about staying safe online</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0BF5221C-4D41-4A1F-B212-9BB6F4822D5E}"/>
              </a:ext>
            </a:extLst>
          </p:cNvPr>
          <p:cNvPicPr>
            <a:picLocks noGrp="1" noChangeAspect="1"/>
          </p:cNvPicPr>
          <p:nvPr>
            <p:ph idx="1"/>
          </p:nvPr>
        </p:nvPicPr>
        <p:blipFill rotWithShape="1">
          <a:blip r:embed="rId3"/>
          <a:srcRect l="13608"/>
          <a:stretch/>
        </p:blipFill>
        <p:spPr>
          <a:xfrm>
            <a:off x="0" y="2307786"/>
            <a:ext cx="4366473" cy="3666964"/>
          </a:xfrm>
        </p:spPr>
      </p:pic>
      <p:sp>
        <p:nvSpPr>
          <p:cNvPr id="7" name="Rectangle 6">
            <a:extLst>
              <a:ext uri="{FF2B5EF4-FFF2-40B4-BE49-F238E27FC236}">
                <a16:creationId xmlns:a16="http://schemas.microsoft.com/office/drawing/2014/main" id="{D71790DE-87C9-47D0-9787-ED080166E20E}"/>
              </a:ext>
            </a:extLst>
          </p:cNvPr>
          <p:cNvSpPr/>
          <p:nvPr/>
        </p:nvSpPr>
        <p:spPr>
          <a:xfrm>
            <a:off x="283551" y="6206756"/>
            <a:ext cx="3342197" cy="369332"/>
          </a:xfrm>
          <a:prstGeom prst="rect">
            <a:avLst/>
          </a:prstGeom>
        </p:spPr>
        <p:txBody>
          <a:bodyPr wrap="none">
            <a:spAutoFit/>
          </a:bodyPr>
          <a:lstStyle/>
          <a:p>
            <a:r>
              <a:rPr lang="en-GB" dirty="0">
                <a:hlinkClick r:id="rId4"/>
              </a:rPr>
              <a:t>https://www.net-aware.org.uk/</a:t>
            </a:r>
            <a:endParaRPr lang="en-GB" dirty="0"/>
          </a:p>
        </p:txBody>
      </p:sp>
      <p:sp>
        <p:nvSpPr>
          <p:cNvPr id="10" name="Rectangle 9">
            <a:extLst>
              <a:ext uri="{FF2B5EF4-FFF2-40B4-BE49-F238E27FC236}">
                <a16:creationId xmlns:a16="http://schemas.microsoft.com/office/drawing/2014/main" id="{C1A93682-A285-4B03-8663-945172704AA9}"/>
              </a:ext>
            </a:extLst>
          </p:cNvPr>
          <p:cNvSpPr/>
          <p:nvPr/>
        </p:nvSpPr>
        <p:spPr>
          <a:xfrm>
            <a:off x="3625748" y="6213648"/>
            <a:ext cx="5642658" cy="369332"/>
          </a:xfrm>
          <a:prstGeom prst="rect">
            <a:avLst/>
          </a:prstGeom>
        </p:spPr>
        <p:txBody>
          <a:bodyPr wrap="square">
            <a:spAutoFit/>
          </a:bodyPr>
          <a:lstStyle/>
          <a:p>
            <a:r>
              <a:rPr lang="en-GB" dirty="0">
                <a:hlinkClick r:id="rId5"/>
              </a:rPr>
              <a:t>https://www.vodafone.co.uk/mobile/digital-parenting</a:t>
            </a:r>
            <a:endParaRPr lang="en-GB" dirty="0"/>
          </a:p>
        </p:txBody>
      </p:sp>
      <p:pic>
        <p:nvPicPr>
          <p:cNvPr id="14" name="Picture 13">
            <a:extLst>
              <a:ext uri="{FF2B5EF4-FFF2-40B4-BE49-F238E27FC236}">
                <a16:creationId xmlns:a16="http://schemas.microsoft.com/office/drawing/2014/main" id="{20C31F2D-D6F3-411F-966C-922C3D819D87}"/>
              </a:ext>
            </a:extLst>
          </p:cNvPr>
          <p:cNvPicPr>
            <a:picLocks noChangeAspect="1"/>
          </p:cNvPicPr>
          <p:nvPr/>
        </p:nvPicPr>
        <p:blipFill rotWithShape="1">
          <a:blip r:embed="rId6"/>
          <a:srcRect t="10007" r="18064" b="12959"/>
          <a:stretch/>
        </p:blipFill>
        <p:spPr>
          <a:xfrm>
            <a:off x="4366473" y="2298788"/>
            <a:ext cx="4777527" cy="3676916"/>
          </a:xfrm>
          <a:prstGeom prst="rect">
            <a:avLst/>
          </a:prstGeom>
        </p:spPr>
      </p:pic>
      <p:sp>
        <p:nvSpPr>
          <p:cNvPr id="15" name="TextBox 14">
            <a:extLst>
              <a:ext uri="{FF2B5EF4-FFF2-40B4-BE49-F238E27FC236}">
                <a16:creationId xmlns:a16="http://schemas.microsoft.com/office/drawing/2014/main" id="{038EE1DA-9552-4E59-AFA9-BF4F228C2F45}"/>
              </a:ext>
            </a:extLst>
          </p:cNvPr>
          <p:cNvSpPr txBox="1"/>
          <p:nvPr/>
        </p:nvSpPr>
        <p:spPr>
          <a:xfrm>
            <a:off x="8113853" y="5721788"/>
            <a:ext cx="1030147" cy="253916"/>
          </a:xfrm>
          <a:prstGeom prst="rect">
            <a:avLst/>
          </a:prstGeom>
          <a:solidFill>
            <a:schemeClr val="tx1"/>
          </a:solidFill>
        </p:spPr>
        <p:txBody>
          <a:bodyPr wrap="square" rtlCol="0">
            <a:spAutoFit/>
          </a:bodyPr>
          <a:lstStyle/>
          <a:p>
            <a:pPr algn="r"/>
            <a:r>
              <a:rPr lang="en-GB" sz="1050" dirty="0">
                <a:solidFill>
                  <a:schemeClr val="bg1"/>
                </a:solidFill>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1363617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CA05754-F996-4B91-BCE9-3F895397C256}"/>
              </a:ext>
            </a:extLst>
          </p:cNvPr>
          <p:cNvSpPr>
            <a:spLocks noGrp="1"/>
          </p:cNvSpPr>
          <p:nvPr>
            <p:ph type="title"/>
          </p:nvPr>
        </p:nvSpPr>
        <p:spPr>
          <a:xfrm>
            <a:off x="488480" y="640081"/>
            <a:ext cx="2532887" cy="3681976"/>
          </a:xfrm>
          <a:noFill/>
        </p:spPr>
        <p:txBody>
          <a:bodyPr vert="horz" lIns="91440" tIns="45720" rIns="91440" bIns="45720" rtlCol="0" anchor="b">
            <a:normAutofit/>
          </a:bodyPr>
          <a:lstStyle/>
          <a:p>
            <a:pPr defTabSz="914400">
              <a:lnSpc>
                <a:spcPct val="90000"/>
              </a:lnSpc>
            </a:pPr>
            <a:r>
              <a:rPr lang="en-US" sz="1500">
                <a:solidFill>
                  <a:schemeClr val="bg1"/>
                </a:solidFill>
                <a:latin typeface="+mj-lt"/>
                <a:cs typeface="+mj-cs"/>
              </a:rPr>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br>
              <a:rPr lang="en-US" sz="1500">
                <a:solidFill>
                  <a:schemeClr val="bg1"/>
                </a:solidFill>
                <a:latin typeface="+mj-lt"/>
                <a:cs typeface="+mj-cs"/>
              </a:rPr>
            </a:br>
            <a:endParaRPr lang="en-US" sz="1500">
              <a:solidFill>
                <a:schemeClr val="bg1"/>
              </a:solidFill>
              <a:latin typeface="+mj-lt"/>
              <a:cs typeface="+mj-cs"/>
            </a:endParaRPr>
          </a:p>
        </p:txBody>
      </p:sp>
      <p:pic>
        <p:nvPicPr>
          <p:cNvPr id="10" name="Content Placeholder 9">
            <a:extLst>
              <a:ext uri="{FF2B5EF4-FFF2-40B4-BE49-F238E27FC236}">
                <a16:creationId xmlns:a16="http://schemas.microsoft.com/office/drawing/2014/main" id="{FF04839B-FFD0-466E-A343-E6B4F249A622}"/>
              </a:ext>
            </a:extLst>
          </p:cNvPr>
          <p:cNvPicPr>
            <a:picLocks noGrp="1" noChangeAspect="1"/>
          </p:cNvPicPr>
          <p:nvPr>
            <p:ph idx="1"/>
          </p:nvPr>
        </p:nvPicPr>
        <p:blipFill rotWithShape="1">
          <a:blip r:embed="rId2"/>
          <a:srcRect l="24882" r="20093" b="-1"/>
          <a:stretch/>
        </p:blipFill>
        <p:spPr>
          <a:xfrm>
            <a:off x="3509847" y="10"/>
            <a:ext cx="5653278" cy="6857990"/>
          </a:xfrm>
          <a:prstGeom prst="rect">
            <a:avLst/>
          </a:prstGeom>
        </p:spPr>
      </p:pic>
      <p:sp>
        <p:nvSpPr>
          <p:cNvPr id="7" name="Rectangle 6">
            <a:extLst>
              <a:ext uri="{FF2B5EF4-FFF2-40B4-BE49-F238E27FC236}">
                <a16:creationId xmlns:a16="http://schemas.microsoft.com/office/drawing/2014/main" id="{8631CE78-13FC-45EF-BBED-9B5A92BC1A3E}"/>
              </a:ext>
            </a:extLst>
          </p:cNvPr>
          <p:cNvSpPr/>
          <p:nvPr/>
        </p:nvSpPr>
        <p:spPr>
          <a:xfrm>
            <a:off x="3948125" y="6607453"/>
            <a:ext cx="5341717" cy="261610"/>
          </a:xfrm>
          <a:prstGeom prst="rect">
            <a:avLst/>
          </a:prstGeom>
        </p:spPr>
        <p:txBody>
          <a:bodyPr wrap="square">
            <a:spAutoFit/>
          </a:bodyPr>
          <a:lstStyle/>
          <a:p>
            <a:pPr>
              <a:spcAft>
                <a:spcPts val="600"/>
              </a:spcAft>
            </a:pPr>
            <a:r>
              <a:rPr lang="en-GB" sz="1100" dirty="0">
                <a:hlinkClick r:id="rId3"/>
              </a:rPr>
              <a:t>Contains public sector information licensed under the Open Government Licence v3.0</a:t>
            </a:r>
            <a:endParaRPr lang="en-GB" sz="1100" dirty="0"/>
          </a:p>
        </p:txBody>
      </p:sp>
    </p:spTree>
    <p:extLst>
      <p:ext uri="{BB962C8B-B14F-4D97-AF65-F5344CB8AC3E}">
        <p14:creationId xmlns:p14="http://schemas.microsoft.com/office/powerpoint/2010/main" val="1431876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B5768-EE75-4482-9C9E-79DCE80D5765}"/>
              </a:ext>
            </a:extLst>
          </p:cNvPr>
          <p:cNvSpPr>
            <a:spLocks noGrp="1"/>
          </p:cNvSpPr>
          <p:nvPr>
            <p:ph type="title"/>
          </p:nvPr>
        </p:nvSpPr>
        <p:spPr>
          <a:xfrm>
            <a:off x="488480" y="640081"/>
            <a:ext cx="2532887" cy="3681976"/>
          </a:xfrm>
          <a:noFill/>
        </p:spPr>
        <p:txBody>
          <a:bodyPr vert="horz" lIns="91440" tIns="45720" rIns="91440" bIns="45720" rtlCol="0" anchor="b">
            <a:normAutofit fontScale="90000"/>
          </a:bodyPr>
          <a:lstStyle/>
          <a:p>
            <a:pPr defTabSz="914400">
              <a:lnSpc>
                <a:spcPct val="90000"/>
              </a:lnSpc>
            </a:pPr>
            <a:r>
              <a:rPr lang="en-US" sz="2900" dirty="0">
                <a:solidFill>
                  <a:schemeClr val="bg1"/>
                </a:solidFill>
                <a:latin typeface="+mj-lt"/>
                <a:cs typeface="+mj-cs"/>
              </a:rPr>
              <a:t>If you would like to discuss the RSHE provision further, please:</a:t>
            </a:r>
            <a:br>
              <a:rPr lang="en-US" sz="2900" dirty="0">
                <a:solidFill>
                  <a:schemeClr val="bg1"/>
                </a:solidFill>
                <a:latin typeface="+mj-lt"/>
                <a:cs typeface="+mj-cs"/>
              </a:rPr>
            </a:br>
            <a:r>
              <a:rPr lang="en-US" sz="2900" i="1" dirty="0">
                <a:solidFill>
                  <a:schemeClr val="bg1"/>
                </a:solidFill>
                <a:latin typeface="+mj-lt"/>
                <a:cs typeface="+mj-cs"/>
              </a:rPr>
              <a:t>Email:</a:t>
            </a:r>
            <a:br>
              <a:rPr lang="en-US" sz="2900" i="1" dirty="0">
                <a:solidFill>
                  <a:schemeClr val="bg1"/>
                </a:solidFill>
                <a:latin typeface="+mj-lt"/>
                <a:cs typeface="+mj-cs"/>
              </a:rPr>
            </a:br>
            <a:r>
              <a:rPr lang="en-US" sz="2900" i="1" dirty="0" err="1">
                <a:solidFill>
                  <a:schemeClr val="bg1"/>
                </a:solidFill>
                <a:latin typeface="+mj-lt"/>
                <a:cs typeface="+mj-cs"/>
              </a:rPr>
              <a:t>jgroves</a:t>
            </a:r>
            <a:r>
              <a:rPr lang="en-US" sz="2900" i="1">
                <a:solidFill>
                  <a:schemeClr val="bg1"/>
                </a:solidFill>
                <a:latin typeface="+mj-lt"/>
                <a:cs typeface="+mj-cs"/>
              </a:rPr>
              <a:t> OR rwest@firle-school.e-Sussex.sch.uk</a:t>
            </a:r>
            <a:br>
              <a:rPr lang="en-US" sz="2900" dirty="0">
                <a:solidFill>
                  <a:schemeClr val="bg1"/>
                </a:solidFill>
                <a:latin typeface="+mj-lt"/>
                <a:cs typeface="+mj-cs"/>
              </a:rPr>
            </a:br>
            <a:endParaRPr lang="en-US" sz="2900" dirty="0">
              <a:solidFill>
                <a:schemeClr val="bg1"/>
              </a:solidFill>
              <a:latin typeface="+mj-lt"/>
              <a:cs typeface="+mj-cs"/>
            </a:endParaRPr>
          </a:p>
        </p:txBody>
      </p:sp>
      <p:pic>
        <p:nvPicPr>
          <p:cNvPr id="5" name="Picture 4">
            <a:extLst>
              <a:ext uri="{FF2B5EF4-FFF2-40B4-BE49-F238E27FC236}">
                <a16:creationId xmlns:a16="http://schemas.microsoft.com/office/drawing/2014/main" id="{B69F5735-E2E0-4201-B085-8E5A007563B8}"/>
              </a:ext>
            </a:extLst>
          </p:cNvPr>
          <p:cNvPicPr>
            <a:picLocks noChangeAspect="1"/>
          </p:cNvPicPr>
          <p:nvPr/>
        </p:nvPicPr>
        <p:blipFill rotWithShape="1">
          <a:blip r:embed="rId3"/>
          <a:srcRect l="26070" r="24058" b="1"/>
          <a:stretch/>
        </p:blipFill>
        <p:spPr>
          <a:xfrm>
            <a:off x="3490722" y="10"/>
            <a:ext cx="5653278" cy="6857990"/>
          </a:xfrm>
          <a:prstGeom prst="rect">
            <a:avLst/>
          </a:prstGeom>
        </p:spPr>
      </p:pic>
    </p:spTree>
    <p:extLst>
      <p:ext uri="{BB962C8B-B14F-4D97-AF65-F5344CB8AC3E}">
        <p14:creationId xmlns:p14="http://schemas.microsoft.com/office/powerpoint/2010/main" val="385664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E08F-166C-46E4-8EFE-91093B3CBF12}"/>
              </a:ext>
            </a:extLst>
          </p:cNvPr>
          <p:cNvSpPr>
            <a:spLocks noGrp="1"/>
          </p:cNvSpPr>
          <p:nvPr>
            <p:ph type="title"/>
          </p:nvPr>
        </p:nvSpPr>
        <p:spPr>
          <a:xfrm>
            <a:off x="203883" y="226340"/>
            <a:ext cx="7099742" cy="907979"/>
          </a:xfrm>
        </p:spPr>
        <p:txBody>
          <a:bodyPr vert="horz" lIns="68580" tIns="34290" rIns="68580" bIns="34290" rtlCol="0" anchor="t">
            <a:normAutofit/>
          </a:bodyPr>
          <a:lstStyle/>
          <a:p>
            <a:r>
              <a:rPr lang="en-US" sz="3525" dirty="0"/>
              <a:t>Children and young people see…</a:t>
            </a:r>
          </a:p>
        </p:txBody>
      </p:sp>
      <p:pic>
        <p:nvPicPr>
          <p:cNvPr id="6" name="Picture 5">
            <a:hlinkClick r:id="rId3"/>
            <a:extLst>
              <a:ext uri="{FF2B5EF4-FFF2-40B4-BE49-F238E27FC236}">
                <a16:creationId xmlns:a16="http://schemas.microsoft.com/office/drawing/2014/main" id="{0A205E56-110C-4D4D-8CB0-03FDF3E5C72E}"/>
              </a:ext>
            </a:extLst>
          </p:cNvPr>
          <p:cNvPicPr>
            <a:picLocks noChangeAspect="1"/>
          </p:cNvPicPr>
          <p:nvPr/>
        </p:nvPicPr>
        <p:blipFill>
          <a:blip r:embed="rId4">
            <a:duotone>
              <a:schemeClr val="accent3">
                <a:shade val="45000"/>
                <a:satMod val="135000"/>
              </a:schemeClr>
              <a:prstClr val="white"/>
            </a:duotone>
          </a:blip>
          <a:stretch>
            <a:fillRect/>
          </a:stretch>
        </p:blipFill>
        <p:spPr>
          <a:xfrm>
            <a:off x="162090" y="1115827"/>
            <a:ext cx="7016147" cy="1017342"/>
          </a:xfrm>
          <a:prstGeom prst="rect">
            <a:avLst/>
          </a:prstGeom>
        </p:spPr>
      </p:pic>
      <p:pic>
        <p:nvPicPr>
          <p:cNvPr id="5" name="Picture 4">
            <a:hlinkClick r:id="rId5"/>
            <a:extLst>
              <a:ext uri="{FF2B5EF4-FFF2-40B4-BE49-F238E27FC236}">
                <a16:creationId xmlns:a16="http://schemas.microsoft.com/office/drawing/2014/main" id="{EFA9BA32-0C8A-4FA4-A5BE-337DE3BE87CF}"/>
              </a:ext>
            </a:extLst>
          </p:cNvPr>
          <p:cNvPicPr>
            <a:picLocks noChangeAspect="1"/>
          </p:cNvPicPr>
          <p:nvPr/>
        </p:nvPicPr>
        <p:blipFill>
          <a:blip r:embed="rId6">
            <a:duotone>
              <a:schemeClr val="accent2">
                <a:shade val="45000"/>
                <a:satMod val="135000"/>
              </a:schemeClr>
              <a:prstClr val="white"/>
            </a:duotone>
            <a:extLst/>
          </a:blip>
          <a:stretch>
            <a:fillRect/>
          </a:stretch>
        </p:blipFill>
        <p:spPr>
          <a:xfrm rot="21600000">
            <a:off x="2099524" y="2393312"/>
            <a:ext cx="7044476" cy="1232784"/>
          </a:xfrm>
          <a:prstGeom prst="rect">
            <a:avLst/>
          </a:prstGeom>
        </p:spPr>
      </p:pic>
      <p:pic>
        <p:nvPicPr>
          <p:cNvPr id="4" name="Picture 3">
            <a:hlinkClick r:id="rId7"/>
            <a:extLst>
              <a:ext uri="{FF2B5EF4-FFF2-40B4-BE49-F238E27FC236}">
                <a16:creationId xmlns:a16="http://schemas.microsoft.com/office/drawing/2014/main" id="{134981A3-5E4A-4EF4-B8A8-AF267549DF35}"/>
              </a:ext>
            </a:extLst>
          </p:cNvPr>
          <p:cNvPicPr>
            <a:picLocks noChangeAspect="1"/>
          </p:cNvPicPr>
          <p:nvPr/>
        </p:nvPicPr>
        <p:blipFill>
          <a:blip r:embed="rId8"/>
          <a:stretch>
            <a:fillRect/>
          </a:stretch>
        </p:blipFill>
        <p:spPr>
          <a:xfrm rot="21600000">
            <a:off x="0" y="3885674"/>
            <a:ext cx="6663696" cy="1232783"/>
          </a:xfrm>
          <a:prstGeom prst="rect">
            <a:avLst/>
          </a:prstGeom>
        </p:spPr>
      </p:pic>
      <p:pic>
        <p:nvPicPr>
          <p:cNvPr id="7" name="Picture 6">
            <a:hlinkClick r:id="rId9"/>
            <a:extLst>
              <a:ext uri="{FF2B5EF4-FFF2-40B4-BE49-F238E27FC236}">
                <a16:creationId xmlns:a16="http://schemas.microsoft.com/office/drawing/2014/main" id="{DB7F60E8-89BF-4329-B2FE-A1C08F6C8DEF}"/>
              </a:ext>
            </a:extLst>
          </p:cNvPr>
          <p:cNvPicPr>
            <a:picLocks noChangeAspect="1"/>
          </p:cNvPicPr>
          <p:nvPr/>
        </p:nvPicPr>
        <p:blipFill>
          <a:blip r:embed="rId10">
            <a:duotone>
              <a:schemeClr val="accent5">
                <a:shade val="45000"/>
                <a:satMod val="135000"/>
              </a:schemeClr>
              <a:prstClr val="white"/>
            </a:duotone>
          </a:blip>
          <a:stretch>
            <a:fillRect/>
          </a:stretch>
        </p:blipFill>
        <p:spPr>
          <a:xfrm rot="21600000">
            <a:off x="2673752" y="5358138"/>
            <a:ext cx="5915385" cy="1434479"/>
          </a:xfrm>
          <a:prstGeom prst="rect">
            <a:avLst/>
          </a:prstGeom>
        </p:spPr>
      </p:pic>
      <p:sp>
        <p:nvSpPr>
          <p:cNvPr id="11" name="AutoShape 8" descr="Image result for wonder bra advert">
            <a:extLst>
              <a:ext uri="{FF2B5EF4-FFF2-40B4-BE49-F238E27FC236}">
                <a16:creationId xmlns:a16="http://schemas.microsoft.com/office/drawing/2014/main" id="{D02C8546-B600-438C-9A4E-79CC4E9C5BCB}"/>
              </a:ext>
            </a:extLst>
          </p:cNvPr>
          <p:cNvSpPr>
            <a:spLocks noChangeAspect="1" noChangeArrowheads="1"/>
          </p:cNvSpPr>
          <p:nvPr/>
        </p:nvSpPr>
        <p:spPr bwMode="auto">
          <a:xfrm>
            <a:off x="4043589" y="3212010"/>
            <a:ext cx="1056829" cy="4339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576" tIns="19289" rIns="38576" bIns="19289" numCol="1" anchor="t" anchorCtr="0" compatLnSpc="1">
            <a:prstTxWarp prst="textNoShape">
              <a:avLst/>
            </a:prstTxWarp>
          </a:bodyPr>
          <a:lstStyle/>
          <a:p>
            <a:endParaRPr lang="en-GB" sz="760"/>
          </a:p>
        </p:txBody>
      </p:sp>
    </p:spTree>
    <p:extLst>
      <p:ext uri="{BB962C8B-B14F-4D97-AF65-F5344CB8AC3E}">
        <p14:creationId xmlns:p14="http://schemas.microsoft.com/office/powerpoint/2010/main" val="364871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3688C6A-7F78-4033-8FAD-67BEE7E22945}"/>
              </a:ext>
            </a:extLst>
          </p:cNvPr>
          <p:cNvPicPr>
            <a:picLocks noGrp="1" noChangeAspect="1"/>
          </p:cNvPicPr>
          <p:nvPr>
            <p:ph sz="half" idx="2"/>
          </p:nvPr>
        </p:nvPicPr>
        <p:blipFill rotWithShape="1">
          <a:blip r:embed="rId3"/>
          <a:srcRect l="-1" t="20622" r="60741"/>
          <a:stretch/>
        </p:blipFill>
        <p:spPr>
          <a:xfrm>
            <a:off x="4824009" y="111945"/>
            <a:ext cx="4038636" cy="5443729"/>
          </a:xfrm>
        </p:spPr>
      </p:pic>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2AF44E8-CAF8-4BD4-AFBB-2D4883B4643F}"/>
              </a:ext>
            </a:extLst>
          </p:cNvPr>
          <p:cNvSpPr>
            <a:spLocks noGrp="1"/>
          </p:cNvSpPr>
          <p:nvPr>
            <p:ph type="title"/>
          </p:nvPr>
        </p:nvSpPr>
        <p:spPr>
          <a:xfrm>
            <a:off x="395653" y="4756638"/>
            <a:ext cx="8354891" cy="930447"/>
          </a:xfrm>
        </p:spPr>
        <p:txBody>
          <a:bodyPr vert="horz" lIns="91440" tIns="45720" rIns="91440" bIns="45720" rtlCol="0" anchor="b">
            <a:normAutofit/>
          </a:bodyPr>
          <a:lstStyle/>
          <a:p>
            <a:pPr defTabSz="914400">
              <a:lnSpc>
                <a:spcPct val="90000"/>
              </a:lnSpc>
            </a:pPr>
            <a:r>
              <a:rPr lang="en-US" sz="4700">
                <a:solidFill>
                  <a:srgbClr val="FFFFFF"/>
                </a:solidFill>
              </a:rPr>
              <a:t>Little Red Riding Hood?!</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AABA4EA1-55EA-44E5-A1D8-8BF6947C69BA}"/>
              </a:ext>
            </a:extLst>
          </p:cNvPr>
          <p:cNvPicPr>
            <a:picLocks noGrp="1" noChangeAspect="1"/>
          </p:cNvPicPr>
          <p:nvPr>
            <p:ph sz="half" idx="1"/>
          </p:nvPr>
        </p:nvPicPr>
        <p:blipFill>
          <a:blip r:embed="rId4"/>
          <a:stretch>
            <a:fillRect/>
          </a:stretch>
        </p:blipFill>
        <p:spPr>
          <a:xfrm>
            <a:off x="1434942" y="380198"/>
            <a:ext cx="2011362" cy="4022725"/>
          </a:xfrm>
        </p:spPr>
      </p:pic>
    </p:spTree>
    <p:extLst>
      <p:ext uri="{BB962C8B-B14F-4D97-AF65-F5344CB8AC3E}">
        <p14:creationId xmlns:p14="http://schemas.microsoft.com/office/powerpoint/2010/main" val="3923446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03F6541-AC3C-47C6-84D4-3C9D5203CF2F}"/>
              </a:ext>
            </a:extLst>
          </p:cNvPr>
          <p:cNvSpPr>
            <a:spLocks noGrp="1"/>
          </p:cNvSpPr>
          <p:nvPr>
            <p:ph type="title"/>
          </p:nvPr>
        </p:nvSpPr>
        <p:spPr>
          <a:xfrm>
            <a:off x="129185" y="21480"/>
            <a:ext cx="6492475" cy="1311664"/>
          </a:xfrm>
        </p:spPr>
        <p:txBody>
          <a:bodyPr vert="horz" lIns="91440" tIns="45720" rIns="91440" bIns="45720" rtlCol="0" anchor="ctr">
            <a:normAutofit/>
          </a:bodyPr>
          <a:lstStyle/>
          <a:p>
            <a:pPr algn="l" defTabSz="914400">
              <a:lnSpc>
                <a:spcPct val="90000"/>
              </a:lnSpc>
            </a:pPr>
            <a:r>
              <a:rPr lang="en-US" sz="3200" b="1" kern="1200" dirty="0">
                <a:solidFill>
                  <a:srgbClr val="000000"/>
                </a:solidFill>
                <a:latin typeface="+mj-lt"/>
                <a:ea typeface="+mj-ea"/>
                <a:cs typeface="+mj-cs"/>
              </a:rPr>
              <a:t>Children and young people hear…</a:t>
            </a:r>
          </a:p>
        </p:txBody>
      </p:sp>
      <p:sp>
        <p:nvSpPr>
          <p:cNvPr id="4" name="Content Placeholder 3">
            <a:extLst>
              <a:ext uri="{FF2B5EF4-FFF2-40B4-BE49-F238E27FC236}">
                <a16:creationId xmlns:a16="http://schemas.microsoft.com/office/drawing/2014/main" id="{5B346742-4CE7-40E5-AD76-86A397546A0F}"/>
              </a:ext>
            </a:extLst>
          </p:cNvPr>
          <p:cNvSpPr>
            <a:spLocks noGrp="1"/>
          </p:cNvSpPr>
          <p:nvPr>
            <p:ph sz="half" idx="2"/>
          </p:nvPr>
        </p:nvSpPr>
        <p:spPr>
          <a:xfrm>
            <a:off x="17992" y="1534585"/>
            <a:ext cx="3602728" cy="3788830"/>
          </a:xfrm>
        </p:spPr>
        <p:txBody>
          <a:bodyPr vert="horz" lIns="91440" tIns="45720" rIns="91440" bIns="45720" rtlCol="0" anchor="ctr">
            <a:normAutofit/>
          </a:bodyPr>
          <a:lstStyle/>
          <a:p>
            <a:pPr marL="114300" indent="0" defTabSz="914400">
              <a:lnSpc>
                <a:spcPct val="90000"/>
              </a:lnSpc>
              <a:buNone/>
            </a:pPr>
            <a:r>
              <a:rPr lang="en-US" sz="1700" b="1" dirty="0">
                <a:solidFill>
                  <a:srgbClr val="000000"/>
                </a:solidFill>
              </a:rPr>
              <a:t>“Photograph with no T-shirt on.”</a:t>
            </a:r>
          </a:p>
          <a:p>
            <a:pPr marL="114300" indent="0" defTabSz="914400">
              <a:lnSpc>
                <a:spcPct val="90000"/>
              </a:lnSpc>
              <a:buNone/>
            </a:pPr>
            <a:endParaRPr lang="en-US" sz="1700" b="1" dirty="0">
              <a:solidFill>
                <a:srgbClr val="000000"/>
              </a:solidFill>
            </a:endParaRPr>
          </a:p>
          <a:p>
            <a:pPr marL="114300" indent="0" defTabSz="914400">
              <a:lnSpc>
                <a:spcPct val="90000"/>
              </a:lnSpc>
              <a:buNone/>
            </a:pPr>
            <a:r>
              <a:rPr lang="en-US" sz="1700" b="1" dirty="0">
                <a:solidFill>
                  <a:srgbClr val="000000"/>
                </a:solidFill>
              </a:rPr>
              <a:t>“I been googling ways to keep you entertained.”</a:t>
            </a:r>
          </a:p>
          <a:p>
            <a:pPr marL="114300" indent="0" defTabSz="914400">
              <a:lnSpc>
                <a:spcPct val="90000"/>
              </a:lnSpc>
              <a:buNone/>
            </a:pPr>
            <a:endParaRPr lang="en-US" sz="1700" b="1" dirty="0">
              <a:solidFill>
                <a:srgbClr val="000000"/>
              </a:solidFill>
            </a:endParaRPr>
          </a:p>
          <a:p>
            <a:pPr marL="114300" indent="0" defTabSz="914400">
              <a:lnSpc>
                <a:spcPct val="90000"/>
              </a:lnSpc>
              <a:buNone/>
            </a:pPr>
            <a:r>
              <a:rPr lang="en-US" sz="1700" b="1" dirty="0">
                <a:solidFill>
                  <a:srgbClr val="000000"/>
                </a:solidFill>
              </a:rPr>
              <a:t>“I can't help imagining all the things we'd do, with no clothes on.”</a:t>
            </a:r>
          </a:p>
          <a:p>
            <a:pPr marL="114300" indent="0" defTabSz="914400">
              <a:lnSpc>
                <a:spcPct val="90000"/>
              </a:lnSpc>
              <a:buNone/>
            </a:pPr>
            <a:endParaRPr lang="en-US" sz="1700" b="1" dirty="0">
              <a:solidFill>
                <a:srgbClr val="000000"/>
              </a:solidFill>
            </a:endParaRPr>
          </a:p>
          <a:p>
            <a:pPr marL="114300" indent="0" defTabSz="914400">
              <a:lnSpc>
                <a:spcPct val="90000"/>
              </a:lnSpc>
              <a:buNone/>
            </a:pPr>
            <a:r>
              <a:rPr lang="en-US" sz="1700" b="1" dirty="0">
                <a:solidFill>
                  <a:srgbClr val="000000"/>
                </a:solidFill>
              </a:rPr>
              <a:t>“Cause me one, you there's a million and they all </a:t>
            </a:r>
            <a:r>
              <a:rPr lang="en-US" sz="1700" b="1" dirty="0" err="1">
                <a:solidFill>
                  <a:srgbClr val="000000"/>
                </a:solidFill>
              </a:rPr>
              <a:t>wanna</a:t>
            </a:r>
            <a:r>
              <a:rPr lang="en-US" sz="1700" b="1" dirty="0">
                <a:solidFill>
                  <a:srgbClr val="000000"/>
                </a:solidFill>
              </a:rPr>
              <a:t> huh my Brazilian.”</a:t>
            </a:r>
          </a:p>
        </p:txBody>
      </p:sp>
      <p:sp>
        <p:nvSpPr>
          <p:cNvPr id="7" name="Rectangle 6">
            <a:extLst>
              <a:ext uri="{FF2B5EF4-FFF2-40B4-BE49-F238E27FC236}">
                <a16:creationId xmlns:a16="http://schemas.microsoft.com/office/drawing/2014/main" id="{8F74E9CE-3747-4C5D-9D26-5A1686BAEC86}"/>
              </a:ext>
            </a:extLst>
          </p:cNvPr>
          <p:cNvSpPr/>
          <p:nvPr/>
        </p:nvSpPr>
        <p:spPr>
          <a:xfrm>
            <a:off x="2524222" y="5292111"/>
            <a:ext cx="4572000" cy="369332"/>
          </a:xfrm>
          <a:prstGeom prst="rect">
            <a:avLst/>
          </a:prstGeom>
        </p:spPr>
        <p:txBody>
          <a:bodyPr>
            <a:spAutoFit/>
          </a:bodyPr>
          <a:lstStyle/>
          <a:p>
            <a:r>
              <a:rPr lang="en-GB" dirty="0"/>
              <a:t>Little Mix Lyrics</a:t>
            </a:r>
          </a:p>
        </p:txBody>
      </p:sp>
      <p:pic>
        <p:nvPicPr>
          <p:cNvPr id="18" name="Picture 17">
            <a:extLst>
              <a:ext uri="{FF2B5EF4-FFF2-40B4-BE49-F238E27FC236}">
                <a16:creationId xmlns:a16="http://schemas.microsoft.com/office/drawing/2014/main" id="{EF2292F8-2DB4-42E3-8F66-C1E792296DB8}"/>
              </a:ext>
            </a:extLst>
          </p:cNvPr>
          <p:cNvPicPr>
            <a:picLocks noChangeAspect="1"/>
          </p:cNvPicPr>
          <p:nvPr/>
        </p:nvPicPr>
        <p:blipFill>
          <a:blip r:embed="rId4"/>
          <a:stretch>
            <a:fillRect/>
          </a:stretch>
        </p:blipFill>
        <p:spPr>
          <a:xfrm>
            <a:off x="3731913" y="1709680"/>
            <a:ext cx="5394095" cy="3599727"/>
          </a:xfrm>
          <a:prstGeom prst="rect">
            <a:avLst/>
          </a:prstGeom>
          <a:ln>
            <a:noFill/>
          </a:ln>
          <a:effectLst>
            <a:softEdge rad="112500"/>
          </a:effectLst>
        </p:spPr>
      </p:pic>
      <p:sp>
        <p:nvSpPr>
          <p:cNvPr id="22" name="Rectangle 21">
            <a:extLst>
              <a:ext uri="{FF2B5EF4-FFF2-40B4-BE49-F238E27FC236}">
                <a16:creationId xmlns:a16="http://schemas.microsoft.com/office/drawing/2014/main" id="{A5A0880A-6D3A-4B72-B46D-D3707F8A6A1C}"/>
              </a:ext>
            </a:extLst>
          </p:cNvPr>
          <p:cNvSpPr/>
          <p:nvPr/>
        </p:nvSpPr>
        <p:spPr>
          <a:xfrm>
            <a:off x="7552546" y="5319142"/>
            <a:ext cx="2219470" cy="276999"/>
          </a:xfrm>
          <a:prstGeom prst="rect">
            <a:avLst/>
          </a:prstGeom>
        </p:spPr>
        <p:txBody>
          <a:bodyPr wrap="square">
            <a:spAutoFit/>
          </a:bodyPr>
          <a:lstStyle/>
          <a:p>
            <a:r>
              <a:rPr lang="en-GB" sz="1200" dirty="0">
                <a:hlinkClick r:id="rId5"/>
              </a:rPr>
              <a:t>Image: </a:t>
            </a:r>
            <a:r>
              <a:rPr lang="en-GB" sz="1200" dirty="0" err="1">
                <a:hlinkClick r:id="rId5"/>
              </a:rPr>
              <a:t>InfoGibraltar</a:t>
            </a:r>
            <a:endParaRPr lang="en-GB" sz="1200" dirty="0"/>
          </a:p>
        </p:txBody>
      </p:sp>
    </p:spTree>
    <p:extLst>
      <p:ext uri="{BB962C8B-B14F-4D97-AF65-F5344CB8AC3E}">
        <p14:creationId xmlns:p14="http://schemas.microsoft.com/office/powerpoint/2010/main" val="27921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7D993-52DF-4E0F-BE39-38393B0B083B}"/>
              </a:ext>
            </a:extLst>
          </p:cNvPr>
          <p:cNvPicPr>
            <a:picLocks noChangeAspect="1"/>
          </p:cNvPicPr>
          <p:nvPr/>
        </p:nvPicPr>
        <p:blipFill>
          <a:blip r:embed="rId3"/>
          <a:stretch>
            <a:fillRect/>
          </a:stretch>
        </p:blipFill>
        <p:spPr>
          <a:xfrm>
            <a:off x="0" y="-28662"/>
            <a:ext cx="9144000" cy="6462713"/>
          </a:xfrm>
          <a:prstGeom prst="rect">
            <a:avLst/>
          </a:prstGeom>
        </p:spPr>
      </p:pic>
      <p:pic>
        <p:nvPicPr>
          <p:cNvPr id="14"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3D9E7-8B6C-4F6F-9B98-CD71B4989770}"/>
              </a:ext>
            </a:extLst>
          </p:cNvPr>
          <p:cNvSpPr>
            <a:spLocks noGrp="1"/>
          </p:cNvSpPr>
          <p:nvPr>
            <p:ph type="title"/>
          </p:nvPr>
        </p:nvSpPr>
        <p:spPr>
          <a:xfrm>
            <a:off x="603748" y="4551037"/>
            <a:ext cx="3766337" cy="1509931"/>
          </a:xfrm>
        </p:spPr>
        <p:txBody>
          <a:bodyPr vert="horz" lIns="91440" tIns="45720" rIns="91440" bIns="45720" rtlCol="0" anchor="ctr">
            <a:normAutofit/>
          </a:bodyPr>
          <a:lstStyle/>
          <a:p>
            <a:pPr algn="l" defTabSz="914400">
              <a:lnSpc>
                <a:spcPct val="90000"/>
              </a:lnSpc>
            </a:pPr>
            <a:r>
              <a:rPr lang="en-US" sz="3500" b="1" dirty="0">
                <a:solidFill>
                  <a:srgbClr val="000000"/>
                </a:solidFill>
              </a:rPr>
              <a:t>Children and young people access…</a:t>
            </a:r>
          </a:p>
        </p:txBody>
      </p:sp>
      <p:sp>
        <p:nvSpPr>
          <p:cNvPr id="4" name="Content Placeholder 3">
            <a:extLst>
              <a:ext uri="{FF2B5EF4-FFF2-40B4-BE49-F238E27FC236}">
                <a16:creationId xmlns:a16="http://schemas.microsoft.com/office/drawing/2014/main" id="{00FD2ACE-7E8D-4EE6-B984-7223BAE1FCB0}"/>
              </a:ext>
            </a:extLst>
          </p:cNvPr>
          <p:cNvSpPr>
            <a:spLocks noGrp="1"/>
          </p:cNvSpPr>
          <p:nvPr>
            <p:ph sz="half" idx="1"/>
          </p:nvPr>
        </p:nvSpPr>
        <p:spPr>
          <a:xfrm>
            <a:off x="4852685" y="4551037"/>
            <a:ext cx="3694808" cy="1883014"/>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500" b="1" dirty="0">
                <a:solidFill>
                  <a:srgbClr val="000000"/>
                </a:solidFill>
              </a:rPr>
              <a:t>Bullying</a:t>
            </a:r>
          </a:p>
          <a:p>
            <a:pPr indent="-228600" defTabSz="914400">
              <a:lnSpc>
                <a:spcPct val="90000"/>
              </a:lnSpc>
              <a:buFont typeface="Arial" panose="020B0604020202020204" pitchFamily="34" charset="0"/>
              <a:buChar char="•"/>
            </a:pPr>
            <a:r>
              <a:rPr lang="en-US" sz="1500" b="1" dirty="0">
                <a:solidFill>
                  <a:srgbClr val="000000"/>
                </a:solidFill>
              </a:rPr>
              <a:t>Fake news</a:t>
            </a:r>
          </a:p>
          <a:p>
            <a:pPr indent="-228600" defTabSz="914400">
              <a:lnSpc>
                <a:spcPct val="90000"/>
              </a:lnSpc>
              <a:buFont typeface="Arial" panose="020B0604020202020204" pitchFamily="34" charset="0"/>
              <a:buChar char="•"/>
            </a:pPr>
            <a:r>
              <a:rPr lang="en-US" sz="1500" b="1" dirty="0">
                <a:solidFill>
                  <a:srgbClr val="000000"/>
                </a:solidFill>
              </a:rPr>
              <a:t>Grooming</a:t>
            </a:r>
          </a:p>
          <a:p>
            <a:pPr indent="-228600" defTabSz="914400">
              <a:lnSpc>
                <a:spcPct val="90000"/>
              </a:lnSpc>
              <a:buFont typeface="Arial" panose="020B0604020202020204" pitchFamily="34" charset="0"/>
              <a:buChar char="•"/>
            </a:pPr>
            <a:r>
              <a:rPr lang="en-US" sz="1500" b="1" dirty="0">
                <a:solidFill>
                  <a:srgbClr val="000000"/>
                </a:solidFill>
              </a:rPr>
              <a:t>Sexting </a:t>
            </a:r>
          </a:p>
          <a:p>
            <a:pPr indent="-228600" defTabSz="914400">
              <a:lnSpc>
                <a:spcPct val="90000"/>
              </a:lnSpc>
              <a:buFont typeface="Arial" panose="020B0604020202020204" pitchFamily="34" charset="0"/>
              <a:buChar char="•"/>
            </a:pPr>
            <a:r>
              <a:rPr lang="en-US" sz="1500" b="1" dirty="0">
                <a:solidFill>
                  <a:srgbClr val="000000"/>
                </a:solidFill>
              </a:rPr>
              <a:t>Curious/purposeful seeking out of age inappropriate material</a:t>
            </a:r>
          </a:p>
          <a:p>
            <a:pPr indent="-228600" defTabSz="914400">
              <a:lnSpc>
                <a:spcPct val="90000"/>
              </a:lnSpc>
              <a:buFont typeface="Arial" panose="020B0604020202020204" pitchFamily="34" charset="0"/>
              <a:buChar char="•"/>
            </a:pPr>
            <a:r>
              <a:rPr lang="en-US" sz="1500" b="1" dirty="0">
                <a:solidFill>
                  <a:srgbClr val="000000"/>
                </a:solidFill>
              </a:rPr>
              <a:t>Extremism</a:t>
            </a:r>
          </a:p>
          <a:p>
            <a:pPr indent="-228600" defTabSz="914400">
              <a:lnSpc>
                <a:spcPct val="90000"/>
              </a:lnSpc>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335822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6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E1BBC94-59B4-4548-8670-22A0D4765146}"/>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2800">
                <a:solidFill>
                  <a:srgbClr val="FFFFFF"/>
                </a:solidFill>
                <a:latin typeface="+mj-lt"/>
                <a:cs typeface="+mj-cs"/>
              </a:rPr>
              <a:t>Children and young people are affected by the sexualisation of society and media influences</a:t>
            </a: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B048A8D-C5A7-4F6A-A38F-C00CDA2B39D2}"/>
              </a:ext>
            </a:extLst>
          </p:cNvPr>
          <p:cNvSpPr/>
          <p:nvPr/>
        </p:nvSpPr>
        <p:spPr>
          <a:xfrm>
            <a:off x="6021989" y="917725"/>
            <a:ext cx="2568554" cy="4852362"/>
          </a:xfrm>
          <a:prstGeom prst="rect">
            <a:avLst/>
          </a:prstGeom>
        </p:spPr>
        <p:txBody>
          <a:bodyPr vert="horz" lIns="91440" tIns="45720" rIns="91440" bIns="45720" rtlCol="0" anchor="ctr">
            <a:normAutofit/>
          </a:bodyPr>
          <a:lstStyle/>
          <a:p>
            <a:pPr defTabSz="914400">
              <a:lnSpc>
                <a:spcPct val="90000"/>
              </a:lnSpc>
              <a:spcAft>
                <a:spcPts val="600"/>
              </a:spcAft>
            </a:pPr>
            <a:r>
              <a:rPr lang="en-US" sz="1700" dirty="0">
                <a:solidFill>
                  <a:srgbClr val="FFFFFF"/>
                </a:solidFill>
              </a:rPr>
              <a:t>Children are as likely to stumble across pornography by accident as to search for it deliberately</a:t>
            </a:r>
          </a:p>
          <a:p>
            <a:pPr defTabSz="914400">
              <a:lnSpc>
                <a:spcPct val="90000"/>
              </a:lnSpc>
              <a:spcAft>
                <a:spcPts val="600"/>
              </a:spcAft>
            </a:pPr>
            <a:endParaRPr lang="en-US" sz="1700" dirty="0">
              <a:solidFill>
                <a:srgbClr val="FFFFFF"/>
              </a:solidFill>
            </a:endParaRPr>
          </a:p>
          <a:p>
            <a:pPr defTabSz="914400">
              <a:lnSpc>
                <a:spcPct val="90000"/>
              </a:lnSpc>
              <a:spcAft>
                <a:spcPts val="600"/>
              </a:spcAft>
            </a:pPr>
            <a:r>
              <a:rPr lang="en-US" sz="1700" dirty="0">
                <a:solidFill>
                  <a:srgbClr val="FFFFFF"/>
                </a:solidFill>
              </a:rPr>
              <a:t>More boys view pornography through choice than girls</a:t>
            </a:r>
          </a:p>
          <a:p>
            <a:pPr defTabSz="914400">
              <a:lnSpc>
                <a:spcPct val="90000"/>
              </a:lnSpc>
              <a:spcAft>
                <a:spcPts val="600"/>
              </a:spcAft>
            </a:pPr>
            <a:endParaRPr lang="en-US" sz="1700" dirty="0">
              <a:solidFill>
                <a:srgbClr val="FFFFFF"/>
              </a:solidFill>
            </a:endParaRPr>
          </a:p>
          <a:p>
            <a:pPr defTabSz="914400">
              <a:lnSpc>
                <a:spcPct val="90000"/>
              </a:lnSpc>
              <a:spcAft>
                <a:spcPts val="600"/>
              </a:spcAft>
            </a:pPr>
            <a:r>
              <a:rPr lang="en-US" sz="1700" dirty="0">
                <a:solidFill>
                  <a:srgbClr val="FFFFFF"/>
                </a:solidFill>
              </a:rPr>
              <a:t>Young people report feeling disturbed by what they have seen.</a:t>
            </a:r>
          </a:p>
          <a:p>
            <a:pPr indent="-228600" defTabSz="914400">
              <a:lnSpc>
                <a:spcPct val="90000"/>
              </a:lnSpc>
              <a:spcAft>
                <a:spcPts val="600"/>
              </a:spcAft>
              <a:buFont typeface="Arial" panose="020B0604020202020204" pitchFamily="34" charset="0"/>
              <a:buChar char="•"/>
            </a:pPr>
            <a:endParaRPr lang="en-US" sz="1700" dirty="0">
              <a:solidFill>
                <a:srgbClr val="FFFFFF"/>
              </a:solidFill>
            </a:endParaRPr>
          </a:p>
          <a:p>
            <a:pPr algn="r" defTabSz="914400">
              <a:lnSpc>
                <a:spcPct val="90000"/>
              </a:lnSpc>
              <a:spcAft>
                <a:spcPts val="600"/>
              </a:spcAft>
            </a:pPr>
            <a:r>
              <a:rPr lang="en-US" sz="1700" dirty="0">
                <a:solidFill>
                  <a:srgbClr val="FFFFFF"/>
                </a:solidFill>
              </a:rPr>
              <a:t>NSPCC, 2016</a:t>
            </a:r>
          </a:p>
        </p:txBody>
      </p:sp>
      <p:sp>
        <p:nvSpPr>
          <p:cNvPr id="2" name="TextBox 1">
            <a:extLst>
              <a:ext uri="{FF2B5EF4-FFF2-40B4-BE49-F238E27FC236}">
                <a16:creationId xmlns:a16="http://schemas.microsoft.com/office/drawing/2014/main" id="{B2BF66CE-0FEA-4F87-8139-A1ECDAFEE94C}"/>
              </a:ext>
            </a:extLst>
          </p:cNvPr>
          <p:cNvSpPr txBox="1"/>
          <p:nvPr/>
        </p:nvSpPr>
        <p:spPr>
          <a:xfrm>
            <a:off x="5726937" y="5853094"/>
            <a:ext cx="3099817" cy="600164"/>
          </a:xfrm>
          <a:prstGeom prst="rect">
            <a:avLst/>
          </a:prstGeom>
          <a:noFill/>
        </p:spPr>
        <p:txBody>
          <a:bodyPr wrap="square" rtlCol="0">
            <a:spAutoFit/>
          </a:bodyPr>
          <a:lstStyle/>
          <a:p>
            <a:r>
              <a:rPr lang="en-GB" sz="1100" dirty="0">
                <a:hlinkClick r:id="rId3"/>
              </a:rPr>
              <a:t>https://www.mdx.ac.uk/__data/assets/pdf_file/0021/223266/MDX-NSPCC-OCC-pornography-report.pdf</a:t>
            </a:r>
            <a:endParaRPr lang="en-GB" sz="1100" dirty="0"/>
          </a:p>
        </p:txBody>
      </p:sp>
      <p:pic>
        <p:nvPicPr>
          <p:cNvPr id="6" name="Picture 5">
            <a:extLst>
              <a:ext uri="{FF2B5EF4-FFF2-40B4-BE49-F238E27FC236}">
                <a16:creationId xmlns:a16="http://schemas.microsoft.com/office/drawing/2014/main" id="{D453CB87-F92C-4AEA-968C-BA79E1117F4D}"/>
              </a:ext>
            </a:extLst>
          </p:cNvPr>
          <p:cNvPicPr>
            <a:picLocks noChangeAspect="1"/>
          </p:cNvPicPr>
          <p:nvPr/>
        </p:nvPicPr>
        <p:blipFill rotWithShape="1">
          <a:blip r:embed="rId4"/>
          <a:srcRect l="16830" t="3243" r="6264" b="6997"/>
          <a:stretch/>
        </p:blipFill>
        <p:spPr>
          <a:xfrm>
            <a:off x="241298" y="321731"/>
            <a:ext cx="5293729" cy="4123883"/>
          </a:xfrm>
          <a:prstGeom prst="rect">
            <a:avLst/>
          </a:prstGeom>
        </p:spPr>
      </p:pic>
      <p:sp>
        <p:nvSpPr>
          <p:cNvPr id="12" name="TextBox 11">
            <a:extLst>
              <a:ext uri="{FF2B5EF4-FFF2-40B4-BE49-F238E27FC236}">
                <a16:creationId xmlns:a16="http://schemas.microsoft.com/office/drawing/2014/main" id="{43058769-97E3-41DA-8691-7C63E8A2CECE}"/>
              </a:ext>
            </a:extLst>
          </p:cNvPr>
          <p:cNvSpPr txBox="1"/>
          <p:nvPr/>
        </p:nvSpPr>
        <p:spPr>
          <a:xfrm>
            <a:off x="4572000" y="4197485"/>
            <a:ext cx="1021009" cy="253916"/>
          </a:xfrm>
          <a:prstGeom prst="rect">
            <a:avLst/>
          </a:prstGeom>
          <a:solidFill>
            <a:schemeClr val="bg1"/>
          </a:solidFill>
        </p:spPr>
        <p:txBody>
          <a:bodyPr wrap="square" rtlCol="0">
            <a:spAutoFit/>
          </a:bodyPr>
          <a:lstStyle/>
          <a:p>
            <a:pPr algn="r"/>
            <a:r>
              <a:rPr lang="en-GB" sz="1050" dirty="0">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2948519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D5B5A284-1D6E-4593-86B8-6F8A7EAF884F}"/>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defTabSz="914400">
              <a:lnSpc>
                <a:spcPct val="90000"/>
              </a:lnSpc>
            </a:pPr>
            <a:r>
              <a:rPr lang="en-US" sz="5600" kern="1200" dirty="0">
                <a:solidFill>
                  <a:srgbClr val="FFFFFF"/>
                </a:solidFill>
                <a:latin typeface="+mj-lt"/>
                <a:ea typeface="+mj-ea"/>
                <a:cs typeface="+mj-cs"/>
              </a:rPr>
              <a:t>Your children want to learn…</a:t>
            </a:r>
          </a:p>
        </p:txBody>
      </p:sp>
      <p:sp>
        <p:nvSpPr>
          <p:cNvPr id="5" name="Subtitle 4">
            <a:extLst>
              <a:ext uri="{FF2B5EF4-FFF2-40B4-BE49-F238E27FC236}">
                <a16:creationId xmlns:a16="http://schemas.microsoft.com/office/drawing/2014/main" id="{A1E50FCC-988D-4A83-A44F-EEC11658DC4E}"/>
              </a:ext>
            </a:extLst>
          </p:cNvPr>
          <p:cNvSpPr>
            <a:spLocks noGrp="1"/>
          </p:cNvSpPr>
          <p:nvPr>
            <p:ph type="subTitle" idx="1"/>
          </p:nvPr>
        </p:nvSpPr>
        <p:spPr>
          <a:xfrm>
            <a:off x="2284026" y="4074718"/>
            <a:ext cx="4578895" cy="682079"/>
          </a:xfrm>
        </p:spPr>
        <p:txBody>
          <a:bodyPr vert="horz" lIns="91440" tIns="45720" rIns="91440" bIns="45720" rtlCol="0">
            <a:normAutofit lnSpcReduction="10000"/>
          </a:bodyPr>
          <a:lstStyle/>
          <a:p>
            <a:pPr algn="ctr" defTabSz="914400">
              <a:lnSpc>
                <a:spcPct val="90000"/>
              </a:lnSpc>
              <a:spcBef>
                <a:spcPts val="1000"/>
              </a:spcBef>
            </a:pPr>
            <a:r>
              <a:rPr lang="en-US" sz="2400" i="1" kern="1200" dirty="0">
                <a:solidFill>
                  <a:srgbClr val="FFFFFF"/>
                </a:solidFill>
                <a:latin typeface="+mn-lt"/>
                <a:ea typeface="+mn-ea"/>
                <a:cs typeface="+mn-cs"/>
              </a:rPr>
              <a:t>More about their changing bodies and about puberty</a:t>
            </a:r>
          </a:p>
        </p:txBody>
      </p:sp>
    </p:spTree>
    <p:extLst>
      <p:ext uri="{BB962C8B-B14F-4D97-AF65-F5344CB8AC3E}">
        <p14:creationId xmlns:p14="http://schemas.microsoft.com/office/powerpoint/2010/main" val="1639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74DBD63-8565-43E9-9C9F-1E3790FB98B3}"/>
              </a:ext>
            </a:extLst>
          </p:cNvPr>
          <p:cNvSpPr>
            <a:spLocks noGrp="1"/>
          </p:cNvSpPr>
          <p:nvPr>
            <p:ph type="title"/>
          </p:nvPr>
        </p:nvSpPr>
        <p:spPr>
          <a:xfrm>
            <a:off x="4272937" y="3644230"/>
            <a:ext cx="4518115" cy="2889114"/>
          </a:xfrm>
        </p:spPr>
        <p:txBody>
          <a:bodyPr vert="horz" lIns="91440" tIns="45720" rIns="91440" bIns="45720" rtlCol="0" anchor="b">
            <a:normAutofit/>
          </a:bodyPr>
          <a:lstStyle/>
          <a:p>
            <a:pPr algn="l" defTabSz="914400">
              <a:lnSpc>
                <a:spcPct val="90000"/>
              </a:lnSpc>
            </a:pPr>
            <a:r>
              <a:rPr lang="en-US" sz="3800" kern="1200" dirty="0">
                <a:solidFill>
                  <a:schemeClr val="bg1"/>
                </a:solidFill>
                <a:latin typeface="+mj-lt"/>
                <a:ea typeface="+mj-ea"/>
                <a:cs typeface="+mj-cs"/>
              </a:rPr>
              <a:t>What do you remember about your sex education from school/home?</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3E248FE-D35B-4ED7-9802-9CB1B559EE29}"/>
              </a:ext>
            </a:extLst>
          </p:cNvPr>
          <p:cNvPicPr>
            <a:picLocks noChangeAspect="1"/>
          </p:cNvPicPr>
          <p:nvPr/>
        </p:nvPicPr>
        <p:blipFill>
          <a:blip r:embed="rId3"/>
          <a:stretch>
            <a:fillRect/>
          </a:stretch>
        </p:blipFill>
        <p:spPr>
          <a:xfrm>
            <a:off x="1186094" y="327550"/>
            <a:ext cx="6921661" cy="3810519"/>
          </a:xfrm>
          <a:prstGeom prst="rect">
            <a:avLst/>
          </a:prstGeom>
        </p:spPr>
      </p:pic>
    </p:spTree>
    <p:extLst>
      <p:ext uri="{BB962C8B-B14F-4D97-AF65-F5344CB8AC3E}">
        <p14:creationId xmlns:p14="http://schemas.microsoft.com/office/powerpoint/2010/main" val="3263523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03BC4EABE4F64383CAF4205AB7815C" ma:contentTypeVersion="6" ma:contentTypeDescription="Create a new document." ma:contentTypeScope="" ma:versionID="d096686bf77af257c593aab3d0724d57">
  <xsd:schema xmlns:xsd="http://www.w3.org/2001/XMLSchema" xmlns:xs="http://www.w3.org/2001/XMLSchema" xmlns:p="http://schemas.microsoft.com/office/2006/metadata/properties" xmlns:ns2="23e23d7a-953e-4e2e-8200-953c78b4467e" xmlns:ns3="6472acb1-236f-46fd-96e5-38c1a4feaaa2" targetNamespace="http://schemas.microsoft.com/office/2006/metadata/properties" ma:root="true" ma:fieldsID="33080659b0fdf28bc4d7187ab5af6824" ns2:_="" ns3:_="">
    <xsd:import namespace="23e23d7a-953e-4e2e-8200-953c78b4467e"/>
    <xsd:import namespace="6472acb1-236f-46fd-96e5-38c1a4feaa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e23d7a-953e-4e2e-8200-953c78b4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72acb1-236f-46fd-96e5-38c1a4feaa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3AA32-8C14-47CE-9A8E-E23B14E6565A}">
  <ds:schemaRef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dcmitype/"/>
    <ds:schemaRef ds:uri="6472acb1-236f-46fd-96e5-38c1a4feaaa2"/>
    <ds:schemaRef ds:uri="23e23d7a-953e-4e2e-8200-953c78b4467e"/>
    <ds:schemaRef ds:uri="http://purl.org/dc/terms/"/>
  </ds:schemaRefs>
</ds:datastoreItem>
</file>

<file path=customXml/itemProps2.xml><?xml version="1.0" encoding="utf-8"?>
<ds:datastoreItem xmlns:ds="http://schemas.openxmlformats.org/officeDocument/2006/customXml" ds:itemID="{70F33D93-0CFE-44BF-9B74-1FDCEC7B81D6}">
  <ds:schemaRefs>
    <ds:schemaRef ds:uri="http://schemas.microsoft.com/sharepoint/v3/contenttype/forms"/>
  </ds:schemaRefs>
</ds:datastoreItem>
</file>

<file path=customXml/itemProps3.xml><?xml version="1.0" encoding="utf-8"?>
<ds:datastoreItem xmlns:ds="http://schemas.openxmlformats.org/officeDocument/2006/customXml" ds:itemID="{1F7EA23A-86F8-4966-B9CB-F84FCCFD4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e23d7a-953e-4e2e-8200-953c78b4467e"/>
    <ds:schemaRef ds:uri="6472acb1-236f-46fd-96e5-38c1a4feaa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TotalTime>
  <Words>3188</Words>
  <Application>Microsoft Office PowerPoint</Application>
  <PresentationFormat>On-screen Show (4:3)</PresentationFormat>
  <Paragraphs>241</Paragraphs>
  <Slides>27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Cambria</vt:lpstr>
      <vt:lpstr>Courier New</vt:lpstr>
      <vt:lpstr>Times New Roman</vt:lpstr>
      <vt:lpstr>Wingdings</vt:lpstr>
      <vt:lpstr>Office Theme</vt:lpstr>
      <vt:lpstr>Helping your child to stay safe and thrive in the modern world</vt:lpstr>
      <vt:lpstr>Secretary of State Foreword</vt:lpstr>
      <vt:lpstr>Children and young people see…</vt:lpstr>
      <vt:lpstr>Little Red Riding Hood?!</vt:lpstr>
      <vt:lpstr>Children and young people hear…</vt:lpstr>
      <vt:lpstr>Children and young people access…</vt:lpstr>
      <vt:lpstr>Children and young people are affected by the sexualisation of society and media influences</vt:lpstr>
      <vt:lpstr>Your children want to learn…</vt:lpstr>
      <vt:lpstr>What do you remember about your sex education from school/home?</vt:lpstr>
      <vt:lpstr>Conception misconceptions!</vt:lpstr>
      <vt:lpstr>Our school vision for RSHE is….</vt:lpstr>
      <vt:lpstr>Our schools’ overarching aims and objectives for pupils is</vt:lpstr>
      <vt:lpstr>RELATIONSHIPS EDUCATION:  Schools will be required to teach…</vt:lpstr>
      <vt:lpstr>HEALTH EDUCATION  Schools will be required to teach…</vt:lpstr>
      <vt:lpstr>Naming body parts</vt:lpstr>
      <vt:lpstr>Puberty as part of Health Education </vt:lpstr>
      <vt:lpstr>Sex Education</vt:lpstr>
      <vt:lpstr>Statutory requirements</vt:lpstr>
      <vt:lpstr>Teaching about LGBT</vt:lpstr>
      <vt:lpstr>All families are welcome, safe and included in our school</vt:lpstr>
      <vt:lpstr>How our school will teach this…</vt:lpstr>
      <vt:lpstr>How questions will be answered…</vt:lpstr>
      <vt:lpstr>Talking about puberty and sex</vt:lpstr>
      <vt:lpstr>Talk about body image and self-esteem</vt:lpstr>
      <vt:lpstr>Talk about staying safe online</vt:lpstr>
      <vt:lpstr>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vt:lpstr>
      <vt:lpstr>If you would like to discuss the RSHE provision further, please: Email: jgroves OR rwest@firle-school.e-Sussex.sch.uk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successful RSHE parent engagement sessions</dc:title>
  <dc:creator>Nice, Jonathan</dc:creator>
  <cp:lastModifiedBy>Jacqueline Groves</cp:lastModifiedBy>
  <cp:revision>16</cp:revision>
  <dcterms:created xsi:type="dcterms:W3CDTF">2020-02-11T09:45:17Z</dcterms:created>
  <dcterms:modified xsi:type="dcterms:W3CDTF">2021-05-24T13:21:22Z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0x0101005E03BC4EABE4F64383CAF4205AB7815C</vt:lpwstr>
  </property>
</Properties>
</file>